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notesSlides/notesSlide2.xml" ContentType="application/vnd.openxmlformats-officedocument.presentationml.notesSlide+xml"/>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Lst>
  <p:sldSz cx="9144000" cy="5143500"/>
  <p:notesSz cx="6858000" cy="9144000"/>
  <p:defaultTextStyle>
    <a:lvl1pPr defTabSz="457200">
      <a:buClr>
        <a:srgbClr val="000000"/>
      </a:buClr>
      <a:defRPr>
        <a:uFill>
          <a:solidFill/>
        </a:uFill>
        <a:latin typeface="Calibri"/>
        <a:ea typeface="Calibri"/>
        <a:cs typeface="Calibri"/>
        <a:sym typeface="Calibri"/>
      </a:defRPr>
    </a:lvl1pPr>
    <a:lvl2pPr indent="342900" defTabSz="457200">
      <a:buClr>
        <a:srgbClr val="000000"/>
      </a:buClr>
      <a:defRPr>
        <a:uFill>
          <a:solidFill/>
        </a:uFill>
        <a:latin typeface="Calibri"/>
        <a:ea typeface="Calibri"/>
        <a:cs typeface="Calibri"/>
        <a:sym typeface="Calibri"/>
      </a:defRPr>
    </a:lvl2pPr>
    <a:lvl3pPr indent="685800" defTabSz="457200">
      <a:buClr>
        <a:srgbClr val="000000"/>
      </a:buClr>
      <a:defRPr>
        <a:uFill>
          <a:solidFill/>
        </a:uFill>
        <a:latin typeface="Calibri"/>
        <a:ea typeface="Calibri"/>
        <a:cs typeface="Calibri"/>
        <a:sym typeface="Calibri"/>
      </a:defRPr>
    </a:lvl3pPr>
    <a:lvl4pPr indent="1028700" defTabSz="457200">
      <a:buClr>
        <a:srgbClr val="000000"/>
      </a:buClr>
      <a:defRPr>
        <a:uFill>
          <a:solidFill/>
        </a:uFill>
        <a:latin typeface="Calibri"/>
        <a:ea typeface="Calibri"/>
        <a:cs typeface="Calibri"/>
        <a:sym typeface="Calibri"/>
      </a:defRPr>
    </a:lvl4pPr>
    <a:lvl5pPr indent="1371600" defTabSz="457200">
      <a:buClr>
        <a:srgbClr val="000000"/>
      </a:buClr>
      <a:defRPr>
        <a:uFill>
          <a:solidFill/>
        </a:uFill>
        <a:latin typeface="Calibri"/>
        <a:ea typeface="Calibri"/>
        <a:cs typeface="Calibri"/>
        <a:sym typeface="Calibri"/>
      </a:defRPr>
    </a:lvl5pPr>
    <a:lvl6pPr indent="1714500" defTabSz="457200">
      <a:buClr>
        <a:srgbClr val="000000"/>
      </a:buClr>
      <a:defRPr>
        <a:uFill>
          <a:solidFill/>
        </a:uFill>
        <a:latin typeface="Calibri"/>
        <a:ea typeface="Calibri"/>
        <a:cs typeface="Calibri"/>
        <a:sym typeface="Calibri"/>
      </a:defRPr>
    </a:lvl6pPr>
    <a:lvl7pPr indent="2057400" defTabSz="457200">
      <a:buClr>
        <a:srgbClr val="000000"/>
      </a:buClr>
      <a:defRPr>
        <a:uFill>
          <a:solidFill/>
        </a:uFill>
        <a:latin typeface="Calibri"/>
        <a:ea typeface="Calibri"/>
        <a:cs typeface="Calibri"/>
        <a:sym typeface="Calibri"/>
      </a:defRPr>
    </a:lvl7pPr>
    <a:lvl8pPr indent="2400300" defTabSz="457200">
      <a:buClr>
        <a:srgbClr val="000000"/>
      </a:buClr>
      <a:defRPr>
        <a:uFill>
          <a:solidFill/>
        </a:uFill>
        <a:latin typeface="Calibri"/>
        <a:ea typeface="Calibri"/>
        <a:cs typeface="Calibri"/>
        <a:sym typeface="Calibri"/>
      </a:defRPr>
    </a:lvl8pPr>
    <a:lvl9pPr indent="2743200" defTabSz="457200">
      <a:buClr>
        <a:srgbClr val="000000"/>
      </a:buClr>
      <a:defRPr>
        <a:uFill>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8F44A2F1-9E1F-4B54-A3A2-5F16C0AD49E2}"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9EA"/>
          </a:solidFill>
        </a:fill>
      </a:tcStyle>
    </a:wholeTbl>
    <a:band2H>
      <a:tcTxStyle b="def" i="def"/>
      <a:tcStyle>
        <a:tcBdr/>
        <a:fill>
          <a:solidFill>
            <a:srgbClr val="EBF5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8F94"/>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8F94"/>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8F94"/>
          </a:solidFill>
        </a:fill>
      </a:tcStyle>
    </a:firstRow>
  </a:tblStyle>
  <a:tblStyle styleId="{C7B018BB-80A7-4F77-B60F-C8B233D01FF8}" styleName="">
    <a:tblBg/>
    <a:wholeTbl>
      <a:tcTxStyle b="def" i="de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de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def" i="de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de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def" i="de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de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def" i="de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de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def" i="de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de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def" i="de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de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de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de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b="def" i="de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de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def" i="de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de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s>

</file>

<file path=ppt/charts/_rels/chart1.xml.rels><?xml version="1.0" encoding="UTF-8" standalone="yes"?><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lvl="0"/>
          </a:p>
        </c:rich>
      </c:tx>
      <c:layout/>
      <c:overlay val="1"/>
    </c:title>
    <c:autoTitleDeleted val="1"/>
    <c:plotArea>
      <c:layout>
        <c:manualLayout>
          <c:layoutTarget val="inner"/>
          <c:xMode val="edge"/>
          <c:yMode val="edge"/>
          <c:x val="0.0632874"/>
          <c:y val="0.0928814"/>
          <c:w val="0.725593"/>
          <c:h val="0.75166"/>
        </c:manualLayout>
      </c:layout>
      <c:barChart>
        <c:barDir val="col"/>
        <c:grouping val="clustered"/>
        <c:varyColors val="0"/>
        <c:ser>
          <c:idx val="0"/>
          <c:order val="0"/>
          <c:tx>
            <c:strRef>
              <c:f>Sheet1!$B$1</c:f>
              <c:strCache>
                <c:pt idx="0">
                  <c:v>Series 1</c:v>
                </c:pt>
              </c:strCache>
            </c:strRef>
          </c:tx>
          <c:spPr>
            <a:gradFill flip="none" rotWithShape="1">
              <a:gsLst>
                <a:gs pos="0">
                  <a:srgbClr val="009095"/>
                </a:gs>
                <a:gs pos="100000">
                  <a:srgbClr val="A6FBFF"/>
                </a:gs>
              </a:gsLst>
              <a:lin ang="16200000" scaled="0"/>
            </a:gradFill>
            <a:ln w="9525" cap="flat">
              <a:noFill/>
              <a:round/>
            </a:ln>
            <a:effectLst>
              <a:outerShdw sx="100000" sy="100000" kx="0" ky="0" algn="tl" rotWithShape="1" blurRad="38100" dist="23000" dir="5400000">
                <a:srgbClr val="000000">
                  <a:alpha val="35000"/>
                </a:srgbClr>
              </a:outerShdw>
            </a:effectLst>
          </c:spPr>
          <c:invertIfNegative val="0"/>
          <c:dLbls>
            <c:numFmt formatCode="0.0" sourceLinked="0"/>
            <c:txPr>
              <a:bodyPr/>
              <a:lstStyle/>
              <a:p>
                <a:pPr lvl="0">
                  <a:defRPr b="0" i="0" strike="noStrike" sz="1800" u="none">
                    <a:solidFill>
                      <a:srgbClr val="000000"/>
                    </a:solidFill>
                    <a:effectLst/>
                    <a:latin typeface="Calibri"/>
                  </a:defRPr>
                </a:pPr>
                <a:r>
                  <a:rPr b="0" i="0" strike="noStrike" sz="1800" u="none">
                    <a:solidFill>
                      <a:srgbClr val="000000"/>
                    </a:solidFill>
                    <a:effectLst/>
                    <a:latin typeface="Calibri"/>
                  </a:rPr>
                  <a:t/>
                </a: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Sheet1!$B$2:$B$5</c:f>
              <c:numCache>
                <c:ptCount val="4"/>
                <c:pt idx="0">
                  <c:v>4.300000</c:v>
                </c:pt>
                <c:pt idx="1">
                  <c:v>2.500000</c:v>
                </c:pt>
                <c:pt idx="2">
                  <c:v>3.500000</c:v>
                </c:pt>
                <c:pt idx="3">
                  <c:v>4.500000</c:v>
                </c:pt>
              </c:numCache>
            </c:numRef>
          </c:val>
        </c:ser>
        <c:ser>
          <c:idx val="1"/>
          <c:order val="1"/>
          <c:tx>
            <c:strRef>
              <c:f>Sheet1!$C$1</c:f>
              <c:strCache>
                <c:pt idx="0">
                  <c:v>Series 2</c:v>
                </c:pt>
              </c:strCache>
            </c:strRef>
          </c:tx>
          <c:spPr>
            <a:gradFill flip="none" rotWithShape="1">
              <a:gsLst>
                <a:gs pos="0">
                  <a:srgbClr val="FF3D2D"/>
                </a:gs>
                <a:gs pos="100000">
                  <a:srgbClr val="FFD0CE"/>
                </a:gs>
              </a:gsLst>
              <a:lin ang="16200000" scaled="0"/>
            </a:gradFill>
            <a:ln w="9525" cap="flat">
              <a:noFill/>
              <a:round/>
            </a:ln>
            <a:effectLst>
              <a:outerShdw sx="100000" sy="100000" kx="0" ky="0" algn="tl" rotWithShape="1" blurRad="38100" dist="23000" dir="5400000">
                <a:srgbClr val="000000">
                  <a:alpha val="35000"/>
                </a:srgbClr>
              </a:outerShdw>
            </a:effectLst>
          </c:spPr>
          <c:invertIfNegative val="0"/>
          <c:dLbls>
            <c:numFmt formatCode="0.0" sourceLinked="0"/>
            <c:txPr>
              <a:bodyPr/>
              <a:lstStyle/>
              <a:p>
                <a:pPr lvl="0">
                  <a:defRPr b="0" i="0" strike="noStrike" sz="1800" u="none">
                    <a:solidFill>
                      <a:srgbClr val="000000"/>
                    </a:solidFill>
                    <a:effectLst/>
                    <a:latin typeface="Calibri"/>
                  </a:defRPr>
                </a:pPr>
                <a:r>
                  <a:rPr b="0" i="0" strike="noStrike" sz="1800" u="none">
                    <a:solidFill>
                      <a:srgbClr val="000000"/>
                    </a:solidFill>
                    <a:effectLst/>
                    <a:latin typeface="Calibri"/>
                  </a:rPr>
                  <a:t/>
                </a: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Sheet1!$C$2:$C$5</c:f>
              <c:numCache>
                <c:ptCount val="4"/>
                <c:pt idx="0">
                  <c:v>2.400000</c:v>
                </c:pt>
                <c:pt idx="1">
                  <c:v>4.400000</c:v>
                </c:pt>
                <c:pt idx="2">
                  <c:v>1.800000</c:v>
                </c:pt>
                <c:pt idx="3">
                  <c:v>2.800000</c:v>
                </c:pt>
              </c:numCache>
            </c:numRef>
          </c:val>
        </c:ser>
        <c:ser>
          <c:idx val="2"/>
          <c:order val="2"/>
          <c:tx>
            <c:strRef>
              <c:f>Sheet1!$D$1</c:f>
              <c:strCache>
                <c:pt idx="0">
                  <c:v>Series 3</c:v>
                </c:pt>
              </c:strCache>
            </c:strRef>
          </c:tx>
          <c:spPr>
            <a:gradFill flip="none" rotWithShape="1">
              <a:gsLst>
                <a:gs pos="0">
                  <a:srgbClr val="FFC500"/>
                </a:gs>
                <a:gs pos="100000">
                  <a:srgbClr val="FFEFC6"/>
                </a:gs>
              </a:gsLst>
              <a:lin ang="16200000" scaled="0"/>
            </a:gradFill>
            <a:ln w="9525" cap="flat">
              <a:noFill/>
              <a:round/>
            </a:ln>
            <a:effectLst>
              <a:outerShdw sx="100000" sy="100000" kx="0" ky="0" algn="tl" rotWithShape="1" blurRad="38100" dist="23000" dir="5400000">
                <a:srgbClr val="000000">
                  <a:alpha val="35000"/>
                </a:srgbClr>
              </a:outerShdw>
            </a:effectLst>
          </c:spPr>
          <c:invertIfNegative val="0"/>
          <c:dLbls>
            <c:numFmt formatCode="0" sourceLinked="0"/>
            <c:txPr>
              <a:bodyPr/>
              <a:lstStyle/>
              <a:p>
                <a:pPr lvl="0">
                  <a:defRPr b="0" i="0" strike="noStrike" sz="1800" u="none">
                    <a:solidFill>
                      <a:srgbClr val="000000"/>
                    </a:solidFill>
                    <a:effectLst/>
                    <a:latin typeface="Calibri"/>
                  </a:defRPr>
                </a:pPr>
                <a:r>
                  <a:rPr b="0" i="0" strike="noStrike" sz="1800" u="none">
                    <a:solidFill>
                      <a:srgbClr val="000000"/>
                    </a:solidFill>
                    <a:effectLst/>
                    <a:latin typeface="Calibri"/>
                  </a:rPr>
                  <a:t/>
                </a: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Sheet1!$D$2:$D$5</c:f>
              <c:numCache>
                <c:ptCount val="4"/>
                <c:pt idx="0">
                  <c:v>2.000000</c:v>
                </c:pt>
                <c:pt idx="1">
                  <c:v>2.000000</c:v>
                </c:pt>
                <c:pt idx="2">
                  <c:v>3.000000</c:v>
                </c:pt>
                <c:pt idx="3">
                  <c:v>5.000000</c:v>
                </c:pt>
              </c:numCache>
            </c:numRef>
          </c:val>
        </c:ser>
        <c:ser>
          <c:idx val="3"/>
          <c:order val="3"/>
          <c:tx>
            <c:strRef>
              <c:f>Sheet1!$E$1</c:f>
              <c:strCache>
                <c:pt idx="0">
                  <c:v>Series 4</c:v>
                </c:pt>
              </c:strCache>
            </c:strRef>
          </c:tx>
          <c:spPr>
            <a:gradFill flip="none" rotWithShape="1">
              <a:gsLst>
                <a:gs pos="0">
                  <a:srgbClr val="07C049"/>
                </a:gs>
                <a:gs pos="100000">
                  <a:srgbClr val="B9FCC9"/>
                </a:gs>
              </a:gsLst>
              <a:lin ang="16200000" scaled="0"/>
            </a:gradFill>
            <a:ln w="9525" cap="flat">
              <a:noFill/>
              <a:round/>
            </a:ln>
            <a:effectLst>
              <a:outerShdw sx="100000" sy="100000" kx="0" ky="0" algn="tl" rotWithShape="1" blurRad="38100" dist="23000" dir="5400000">
                <a:srgbClr val="000000">
                  <a:alpha val="35000"/>
                </a:srgbClr>
              </a:outerShdw>
            </a:effectLst>
          </c:spPr>
          <c:invertIfNegative val="0"/>
          <c:dLbls>
            <c:numFmt formatCode="0" sourceLinked="0"/>
            <c:txPr>
              <a:bodyPr/>
              <a:lstStyle/>
              <a:p>
                <a:pPr lvl="0">
                  <a:defRPr b="0" i="0" strike="noStrike" sz="1800" u="none">
                    <a:solidFill>
                      <a:srgbClr val="000000"/>
                    </a:solidFill>
                    <a:effectLst/>
                    <a:latin typeface="Calibri"/>
                  </a:defRPr>
                </a:pPr>
                <a:r>
                  <a:rPr b="0" i="0" strike="noStrike" sz="1800" u="none">
                    <a:solidFill>
                      <a:srgbClr val="000000"/>
                    </a:solidFill>
                    <a:effectLst/>
                    <a:latin typeface="Calibri"/>
                  </a:rPr>
                  <a:t/>
                </a: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Sheet1!$E$2:$E$5</c:f>
              <c:numCache>
                <c:ptCount val="4"/>
                <c:pt idx="0">
                  <c:v>3.000000</c:v>
                </c:pt>
                <c:pt idx="1">
                  <c:v>3.000000</c:v>
                </c:pt>
                <c:pt idx="2">
                  <c:v>2.000000</c:v>
                </c:pt>
                <c:pt idx="3">
                  <c:v>3.000000</c:v>
                </c:pt>
              </c:numCache>
            </c:numRef>
          </c:val>
        </c:ser>
        <c:ser>
          <c:idx val="4"/>
          <c:order val="4"/>
          <c:tx>
            <c:strRef>
              <c:f>Sheet1!$F$1</c:f>
              <c:strCache>
                <c:pt idx="0">
                  <c:v>Series 5</c:v>
                </c:pt>
              </c:strCache>
            </c:strRef>
          </c:tx>
          <c:spPr>
            <a:gradFill flip="none" rotWithShape="1">
              <a:gsLst>
                <a:gs pos="0">
                  <a:srgbClr val="008BD7"/>
                </a:gs>
                <a:gs pos="100000">
                  <a:srgbClr val="BAE3FF"/>
                </a:gs>
              </a:gsLst>
              <a:lin ang="16200000" scaled="0"/>
            </a:gradFill>
            <a:ln w="9525" cap="flat">
              <a:noFill/>
              <a:round/>
            </a:ln>
            <a:effectLst>
              <a:outerShdw sx="100000" sy="100000" kx="0" ky="0" algn="tl" rotWithShape="1" blurRad="38100" dist="23000" dir="5400000">
                <a:srgbClr val="000000">
                  <a:alpha val="35000"/>
                </a:srgbClr>
              </a:outerShdw>
            </a:effectLst>
          </c:spPr>
          <c:invertIfNegative val="0"/>
          <c:dLbls>
            <c:numFmt formatCode="0" sourceLinked="0"/>
            <c:txPr>
              <a:bodyPr/>
              <a:lstStyle/>
              <a:p>
                <a:pPr lvl="0">
                  <a:defRPr b="0" i="0" strike="noStrike" sz="1800" u="none">
                    <a:solidFill>
                      <a:srgbClr val="000000"/>
                    </a:solidFill>
                    <a:effectLst/>
                    <a:latin typeface="Calibri"/>
                  </a:defRPr>
                </a:pPr>
                <a:r>
                  <a:rPr b="0" i="0" strike="noStrike" sz="1800" u="none">
                    <a:solidFill>
                      <a:srgbClr val="000000"/>
                    </a:solidFill>
                    <a:effectLst/>
                    <a:latin typeface="Calibri"/>
                  </a:rPr>
                  <a:t/>
                </a: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Sheet1!$F$2:$F$5</c:f>
              <c:numCache>
                <c:ptCount val="4"/>
                <c:pt idx="0">
                  <c:v>4.000000</c:v>
                </c:pt>
                <c:pt idx="1">
                  <c:v>4.000000</c:v>
                </c:pt>
                <c:pt idx="2">
                  <c:v>3.000000</c:v>
                </c:pt>
                <c:pt idx="3">
                  <c:v>4.000000</c:v>
                </c:pt>
              </c:numCache>
            </c:numRef>
          </c:val>
        </c:ser>
        <c:gapWidth val="150"/>
        <c:overlap val="0"/>
        <c:axId val="0"/>
        <c:axId val="1"/>
      </c:barChart>
      <c:catAx>
        <c:axId val="0"/>
        <c:scaling>
          <c:orientation val="minMax"/>
        </c:scaling>
        <c:delete val="0"/>
        <c:axPos val="b"/>
        <c:numFmt formatCode="General" sourceLinked="0"/>
        <c:majorTickMark val="out"/>
        <c:minorTickMark val="none"/>
        <c:tickLblPos val="low"/>
        <c:spPr>
          <a:ln w="9525" cap="flat">
            <a:solidFill>
              <a:srgbClr val="B7B7B7"/>
            </a:solidFill>
            <a:prstDash val="solid"/>
            <a:round/>
          </a:ln>
        </c:spPr>
        <c:txPr>
          <a:bodyPr rot="0"/>
          <a:lstStyle/>
          <a:p>
            <a:pPr lvl="0">
              <a:defRPr b="0" i="0" strike="noStrike" sz="1800" u="none">
                <a:solidFill>
                  <a:srgbClr val="000000"/>
                </a:solidFill>
                <a:effectLst/>
                <a:latin typeface="Calibri"/>
              </a:defRPr>
            </a:pPr>
          </a:p>
        </c:txPr>
        <c:crossAx val="1"/>
        <c:crosses val="autoZero"/>
        <c:auto val="1"/>
        <c:lblAlgn val="ctr"/>
        <c:noMultiLvlLbl val="1"/>
      </c:catAx>
      <c:valAx>
        <c:axId val="1"/>
        <c:scaling>
          <c:orientation val="minMax"/>
        </c:scaling>
        <c:delete val="0"/>
        <c:axPos val="l"/>
        <c:majorGridlines>
          <c:spPr>
            <a:ln w="12700" cap="flat">
              <a:solidFill>
                <a:srgbClr val="B7B7B7"/>
              </a:solidFill>
              <a:prstDash val="solid"/>
              <a:round/>
            </a:ln>
          </c:spPr>
        </c:majorGridlines>
        <c:numFmt formatCode="0.0" sourceLinked="0"/>
        <c:majorTickMark val="out"/>
        <c:minorTickMark val="none"/>
        <c:tickLblPos val="nextTo"/>
        <c:spPr>
          <a:ln w="9525" cap="flat">
            <a:solidFill>
              <a:srgbClr val="B7B7B7"/>
            </a:solidFill>
            <a:prstDash val="solid"/>
            <a:round/>
          </a:ln>
        </c:spPr>
        <c:txPr>
          <a:bodyPr rot="0"/>
          <a:lstStyle/>
          <a:p>
            <a:pPr lvl="0">
              <a:defRPr b="0" i="0" strike="noStrike" sz="1800" u="none">
                <a:solidFill>
                  <a:srgbClr val="000000"/>
                </a:solidFill>
                <a:effectLst/>
                <a:latin typeface="Calibri"/>
              </a:defRPr>
            </a:pPr>
          </a:p>
        </c:txPr>
        <c:crossAx val="0"/>
        <c:crosses val="autoZero"/>
        <c:crossBetween val="between"/>
        <c:majorUnit val="1.25"/>
        <c:minorUnit val="0.625"/>
      </c:valAx>
      <c:spPr>
        <a:solidFill>
          <a:srgbClr val="FFFFFF"/>
        </a:solidFill>
        <a:ln w="12700" cap="flat">
          <a:noFill/>
          <a:miter lim="400000"/>
        </a:ln>
        <a:effectLst/>
      </c:spPr>
    </c:plotArea>
    <c:legend>
      <c:legendPos val="r"/>
      <c:layout>
        <c:manualLayout>
          <c:xMode val="edge"/>
          <c:yMode val="edge"/>
          <c:x val="0.827876"/>
          <c:y val="0.411842"/>
          <c:w val="0.172124"/>
          <c:h val="0.476907"/>
        </c:manualLayout>
      </c:layout>
      <c:overlay val="1"/>
      <c:spPr>
        <a:noFill/>
        <a:ln w="9525" cap="flat">
          <a:noFill/>
          <a:round/>
        </a:ln>
        <a:effectLst/>
      </c:spPr>
      <c:txPr>
        <a:bodyPr/>
        <a:lstStyle/>
        <a:p>
          <a:pPr lvl="0">
            <a:defRPr b="0" i="0" strike="noStrike" sz="1800" u="none">
              <a:solidFill>
                <a:srgbClr val="000000"/>
              </a:solidFill>
              <a:effectLst/>
              <a:latin typeface="Calibri"/>
            </a:defRPr>
          </a:pPr>
        </a:p>
      </c:txPr>
    </c:legend>
    <c:plotVisOnly val="1"/>
    <c:dispBlanksAs val="gap"/>
  </c:chart>
  <c:spPr>
    <a:noFill/>
    <a:ln>
      <a:noFill/>
    </a:ln>
    <a:effectLst/>
  </c:spPr>
  <c:externalData r:id="rId1">
    <c:autoUpdate val="0"/>
  </c:externalData>
</c:chartSpace>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34.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p:nvPr>
            <p:ph type="sldImg"/>
          </p:nvPr>
        </p:nvSpPr>
        <p:spPr>
          <a:xfrm>
            <a:off x="1143000" y="685800"/>
            <a:ext cx="4572000" cy="3429000"/>
          </a:xfrm>
          <a:prstGeom prst="rect">
            <a:avLst/>
          </a:prstGeom>
        </p:spPr>
        <p:txBody>
          <a:bodyPr/>
          <a:lstStyle/>
          <a:p>
            <a:pPr lvl="0"/>
          </a:p>
        </p:txBody>
      </p:sp>
      <p:sp>
        <p:nvSpPr>
          <p:cNvPr id="62" name="Shape 6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defRPr sz="1200">
        <a:uFill>
          <a:solidFill/>
        </a:uFill>
        <a:latin typeface="Calibri"/>
        <a:ea typeface="Calibri"/>
        <a:cs typeface="Calibri"/>
        <a:sym typeface="Calibri"/>
      </a:defRPr>
    </a:lvl1pPr>
    <a:lvl2pPr indent="228600" defTabSz="457200">
      <a:defRPr sz="1200">
        <a:uFill>
          <a:solidFill/>
        </a:uFill>
        <a:latin typeface="Calibri"/>
        <a:ea typeface="Calibri"/>
        <a:cs typeface="Calibri"/>
        <a:sym typeface="Calibri"/>
      </a:defRPr>
    </a:lvl2pPr>
    <a:lvl3pPr indent="457200" defTabSz="457200">
      <a:defRPr sz="1200">
        <a:uFill>
          <a:solidFill/>
        </a:uFill>
        <a:latin typeface="Calibri"/>
        <a:ea typeface="Calibri"/>
        <a:cs typeface="Calibri"/>
        <a:sym typeface="Calibri"/>
      </a:defRPr>
    </a:lvl3pPr>
    <a:lvl4pPr indent="685800" defTabSz="457200">
      <a:defRPr sz="1200">
        <a:uFill>
          <a:solidFill/>
        </a:uFill>
        <a:latin typeface="Calibri"/>
        <a:ea typeface="Calibri"/>
        <a:cs typeface="Calibri"/>
        <a:sym typeface="Calibri"/>
      </a:defRPr>
    </a:lvl4pPr>
    <a:lvl5pPr indent="914400" defTabSz="457200">
      <a:defRPr sz="1200">
        <a:uFill>
          <a:solidFill/>
        </a:uFill>
        <a:latin typeface="Calibri"/>
        <a:ea typeface="Calibri"/>
        <a:cs typeface="Calibri"/>
        <a:sym typeface="Calibri"/>
      </a:defRPr>
    </a:lvl5pPr>
    <a:lvl6pPr indent="1143000" defTabSz="457200">
      <a:defRPr sz="1200">
        <a:uFill>
          <a:solidFill/>
        </a:uFill>
        <a:latin typeface="Calibri"/>
        <a:ea typeface="Calibri"/>
        <a:cs typeface="Calibri"/>
        <a:sym typeface="Calibri"/>
      </a:defRPr>
    </a:lvl6pPr>
    <a:lvl7pPr indent="1371600" defTabSz="457200">
      <a:defRPr sz="1200">
        <a:uFill>
          <a:solidFill/>
        </a:uFill>
        <a:latin typeface="Calibri"/>
        <a:ea typeface="Calibri"/>
        <a:cs typeface="Calibri"/>
        <a:sym typeface="Calibri"/>
      </a:defRPr>
    </a:lvl7pPr>
    <a:lvl8pPr indent="1600200" defTabSz="457200">
      <a:defRPr sz="1200">
        <a:uFill>
          <a:solidFill/>
        </a:uFill>
        <a:latin typeface="Calibri"/>
        <a:ea typeface="Calibri"/>
        <a:cs typeface="Calibri"/>
        <a:sym typeface="Calibri"/>
      </a:defRPr>
    </a:lvl8pPr>
    <a:lvl9pPr indent="1828800" defTabSz="457200">
      <a:defRPr sz="1200">
        <a:uFill>
          <a:solidFill/>
        </a:uFill>
        <a:latin typeface="Calibri"/>
        <a:ea typeface="Calibri"/>
        <a:cs typeface="Calibri"/>
        <a:sym typeface="Calibri"/>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sldImg"/>
          </p:nvPr>
        </p:nvSpPr>
        <p:spPr>
          <a:prstGeom prst="rect">
            <a:avLst/>
          </a:prstGeom>
        </p:spPr>
        <p:txBody>
          <a:bodyPr/>
          <a:lstStyle/>
          <a:p>
            <a:pPr lvl="0"/>
          </a:p>
        </p:txBody>
      </p:sp>
      <p:sp>
        <p:nvSpPr>
          <p:cNvPr id="68" name="Shape 68"/>
          <p:cNvSpPr/>
          <p:nvPr>
            <p:ph type="body" sz="quarter" idx="1"/>
          </p:nvPr>
        </p:nvSpPr>
        <p:spPr>
          <a:prstGeom prst="rect">
            <a:avLst/>
          </a:prstGeom>
        </p:spPr>
        <p:txBody>
          <a:bodyPr/>
          <a:lstStyle/>
          <a:p>
            <a:pPr lvl="0">
              <a:defRPr sz="1800">
                <a:uFillTx/>
              </a:defRPr>
            </a:pPr>
            <a:r>
              <a:rPr b="1" sz="1200"/>
              <a:t>Helpful hints:</a:t>
            </a:r>
            <a:endParaRPr sz="1200"/>
          </a:p>
          <a:p>
            <a:pPr lvl="0">
              <a:defRPr sz="1800">
                <a:uFillTx/>
              </a:defRPr>
            </a:pPr>
            <a:endParaRPr sz="1200"/>
          </a:p>
          <a:p>
            <a:pPr lvl="0">
              <a:spcBef>
                <a:spcPts val="500"/>
              </a:spcBef>
              <a:buSzPct val="125000"/>
              <a:buChar char="•"/>
              <a:defRPr sz="1800">
                <a:uFillTx/>
              </a:defRPr>
            </a:pPr>
            <a:r>
              <a:rPr sz="1200"/>
              <a:t>Please do not begin your presentation with a description of your company (unless you are presenting a case study), or of your CV. Your session facilitator will introduce you.</a:t>
            </a:r>
            <a:endParaRPr sz="1200"/>
          </a:p>
          <a:p>
            <a:pPr lvl="0">
              <a:spcBef>
                <a:spcPts val="500"/>
              </a:spcBef>
              <a:buSzPct val="125000"/>
              <a:buChar char="•"/>
              <a:defRPr sz="1800">
                <a:uFillTx/>
              </a:defRPr>
            </a:pPr>
            <a:r>
              <a:rPr sz="1200"/>
              <a:t>Your score matters!  The score you receive at RSA Conference will weigh your future call for speakers submissions.  Your high score this year will help your submission get accepted next year!</a:t>
            </a:r>
            <a:endParaRPr sz="1200"/>
          </a:p>
          <a:p>
            <a:pPr lvl="0">
              <a:spcBef>
                <a:spcPts val="500"/>
              </a:spcBef>
              <a:buSzPct val="125000"/>
              <a:buChar char="•"/>
              <a:defRPr sz="1800">
                <a:uFillTx/>
              </a:defRPr>
            </a:pPr>
            <a:r>
              <a:rPr sz="1200"/>
              <a:t>Don't put too many text slides in a row -- vary the visual input with graphs, graphics and photos.</a:t>
            </a:r>
            <a:endParaRPr sz="1200"/>
          </a:p>
          <a:p>
            <a:pPr lvl="0">
              <a:spcBef>
                <a:spcPts val="500"/>
              </a:spcBef>
              <a:buSzPct val="125000"/>
              <a:buChar char="•"/>
              <a:defRPr sz="1800">
                <a:uFillTx/>
              </a:defRPr>
            </a:pPr>
            <a:r>
              <a:rPr sz="1200"/>
              <a:t>If you have more than 4 or 5 bullets, it's better to add a second slide with the second part of the information — this also allows you to maintain a consistent type size.</a:t>
            </a:r>
            <a:endParaRPr sz="1200"/>
          </a:p>
          <a:p>
            <a:pPr lvl="0">
              <a:spcBef>
                <a:spcPts val="500"/>
              </a:spcBef>
              <a:buSzPct val="125000"/>
              <a:buChar char="•"/>
              <a:defRPr sz="1800">
                <a:uFillTx/>
              </a:defRPr>
            </a:pPr>
            <a:r>
              <a:rPr sz="1200"/>
              <a:t>Remember to review the abstract you submitted, to make sure that your session still reflects what the attendees are expecting.</a:t>
            </a:r>
            <a:endParaRPr sz="1200"/>
          </a:p>
          <a:p>
            <a:pPr lvl="0">
              <a:spcBef>
                <a:spcPts val="500"/>
              </a:spcBef>
              <a:buSzPct val="125000"/>
              <a:buChar char="•"/>
              <a:defRPr sz="1800">
                <a:uFillTx/>
              </a:defRPr>
            </a:pPr>
            <a:r>
              <a:rPr sz="1200"/>
              <a:t>For more suggestions, download the “Guidelines for Preparing your PowerPoint Presentation”  file from the Speaker Resource Center.</a:t>
            </a:r>
            <a:endParaRPr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lvl="0"/>
          </a:p>
        </p:txBody>
      </p:sp>
      <p:sp>
        <p:nvSpPr>
          <p:cNvPr id="310" name="Shape 310"/>
          <p:cNvSpPr/>
          <p:nvPr>
            <p:ph type="body" sz="quarter" idx="1"/>
          </p:nvPr>
        </p:nvSpPr>
        <p:spPr>
          <a:prstGeom prst="rect">
            <a:avLst/>
          </a:prstGeom>
        </p:spPr>
        <p:txBody>
          <a:bodyPr/>
          <a:lstStyle/>
          <a:p>
            <a:pPr lvl="0">
              <a:lnSpc>
                <a:spcPct val="117999"/>
              </a:lnSpc>
              <a:defRPr sz="1800">
                <a:uFillTx/>
              </a:defRPr>
            </a:pPr>
            <a:r>
              <a:rPr sz="1600">
                <a:latin typeface="Helvetica Neue"/>
                <a:ea typeface="Helvetica Neue"/>
                <a:cs typeface="Helvetica Neue"/>
                <a:sym typeface="Helvetica Neue"/>
              </a:rPr>
              <a:t>Moreso than math, moreso than compliance, a risk “expert” needs to have a strong amount of knowledge in four key areas:  Threat, Controls, Assets, Impacts.  This diagram is useful because it helps us visualize that, if we’re going to talk about risk, we need to be talking about some *stuff* from EACH circle. And we’re only talking about risk when something from each circle is considered.</a:t>
            </a:r>
            <a:endParaRPr sz="1600">
              <a:latin typeface="Helvetica Neue"/>
              <a:ea typeface="Helvetica Neue"/>
              <a:cs typeface="Helvetica Neue"/>
              <a:sym typeface="Helvetica Neue"/>
            </a:endParaRPr>
          </a:p>
          <a:p>
            <a:pPr lvl="0">
              <a:lnSpc>
                <a:spcPct val="117999"/>
              </a:lnSpc>
              <a:defRPr sz="1800">
                <a:uFillTx/>
              </a:defRPr>
            </a:pPr>
            <a:br>
              <a:rPr sz="1600">
                <a:latin typeface="Helvetica Neue"/>
                <a:ea typeface="Helvetica Neue"/>
                <a:cs typeface="Helvetica Neue"/>
                <a:sym typeface="Helvetica Neue"/>
              </a:rPr>
            </a:br>
            <a:r>
              <a:rPr sz="1600">
                <a:latin typeface="Helvetica Neue"/>
                <a:ea typeface="Helvetica Neue"/>
                <a:cs typeface="Helvetica Neue"/>
                <a:sym typeface="Helvetica Neue"/>
              </a:rPr>
              <a:t>We can talk about controls vs. threat actions for example, but until we understand how that interaction affects our operating environment - we may be having a good and useful conversation, but it’s not yet a risk conversation.</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3.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9.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2.png"/><Relationship Id="rId5" Type="http://schemas.openxmlformats.org/officeDocument/2006/relationships/image" Target="../media/image3.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3.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Slide - 1 Speaker">
    <p:spTree>
      <p:nvGrpSpPr>
        <p:cNvPr id="1" name=""/>
        <p:cNvGrpSpPr/>
        <p:nvPr/>
      </p:nvGrpSpPr>
      <p:grpSpPr>
        <a:xfrm>
          <a:off x="0" y="0"/>
          <a:ext cx="0" cy="0"/>
          <a:chOff x="0" y="0"/>
          <a:chExt cx="0" cy="0"/>
        </a:xfrm>
      </p:grpSpPr>
      <p:pic>
        <p:nvPicPr>
          <p:cNvPr id="13" name="image4.png"/>
          <p:cNvPicPr/>
          <p:nvPr/>
        </p:nvPicPr>
        <p:blipFill>
          <a:blip r:embed="rId2">
            <a:extLst/>
          </a:blip>
          <a:srcRect l="83" t="26852" r="5500" b="0"/>
          <a:stretch>
            <a:fillRect/>
          </a:stretch>
        </p:blipFill>
        <p:spPr>
          <a:xfrm>
            <a:off x="4050791" y="9144"/>
            <a:ext cx="5102353" cy="3003081"/>
          </a:xfrm>
          <a:prstGeom prst="rect">
            <a:avLst/>
          </a:prstGeom>
          <a:ln w="12700">
            <a:round/>
          </a:ln>
        </p:spPr>
      </p:pic>
      <p:pic>
        <p:nvPicPr>
          <p:cNvPr id="14" name="image5.png"/>
          <p:cNvPicPr/>
          <p:nvPr/>
        </p:nvPicPr>
        <p:blipFill>
          <a:blip r:embed="rId3">
            <a:extLst/>
          </a:blip>
          <a:stretch>
            <a:fillRect/>
          </a:stretch>
        </p:blipFill>
        <p:spPr>
          <a:xfrm>
            <a:off x="7364972" y="465561"/>
            <a:ext cx="1444700" cy="523903"/>
          </a:xfrm>
          <a:prstGeom prst="rect">
            <a:avLst/>
          </a:prstGeom>
          <a:ln w="12700">
            <a:round/>
          </a:ln>
        </p:spPr>
      </p:pic>
      <p:sp>
        <p:nvSpPr>
          <p:cNvPr id="15" name="Shape 15"/>
          <p:cNvSpPr/>
          <p:nvPr/>
        </p:nvSpPr>
        <p:spPr>
          <a:xfrm>
            <a:off x="454962" y="1547510"/>
            <a:ext cx="736601" cy="127001"/>
          </a:xfrm>
          <a:prstGeom prst="rect">
            <a:avLst/>
          </a:prstGeom>
          <a:ln w="12700">
            <a:round/>
          </a:ln>
          <a:extLst>
            <a:ext uri="{C572A759-6A51-4108-AA02-DFA0A04FC94B}">
              <ma14:wrappingTextBoxFlag xmlns:ma14="http://schemas.microsoft.com/office/mac/drawingml/2011/main" val="1"/>
            </a:ext>
          </a:extLst>
        </p:spPr>
        <p:txBody>
          <a:bodyPr lIns="0" tIns="0" rIns="0" bIns="0">
            <a:spAutoFit/>
          </a:bodyPr>
          <a:lstStyle>
            <a:lvl1pPr>
              <a:buFont typeface="Arial"/>
              <a:defRPr sz="900">
                <a:latin typeface="+mn-lt"/>
                <a:ea typeface="+mn-ea"/>
                <a:cs typeface="+mn-cs"/>
                <a:sym typeface="Arial"/>
              </a:defRPr>
            </a:lvl1pPr>
          </a:lstStyle>
          <a:p>
            <a:pPr lvl="0">
              <a:defRPr sz="1800">
                <a:uFillTx/>
              </a:defRPr>
            </a:pPr>
            <a:r>
              <a:rPr sz="900">
                <a:uFill>
                  <a:solidFill/>
                </a:uFill>
              </a:rPr>
              <a:t>SESSION ID:</a:t>
            </a:r>
          </a:p>
        </p:txBody>
      </p:sp>
      <p:pic>
        <p:nvPicPr>
          <p:cNvPr id="16" name="image6.pdf"/>
          <p:cNvPicPr/>
          <p:nvPr/>
        </p:nvPicPr>
        <p:blipFill>
          <a:blip r:embed="rId4">
            <a:extLst/>
          </a:blip>
          <a:stretch>
            <a:fillRect/>
          </a:stretch>
        </p:blipFill>
        <p:spPr>
          <a:xfrm>
            <a:off x="457200" y="448627"/>
            <a:ext cx="3556001" cy="571501"/>
          </a:xfrm>
          <a:prstGeom prst="rect">
            <a:avLst/>
          </a:prstGeom>
          <a:ln w="12700">
            <a:round/>
          </a:ln>
        </p:spPr>
      </p:pic>
      <p:sp>
        <p:nvSpPr>
          <p:cNvPr id="17" name="Shape 17"/>
          <p:cNvSpPr/>
          <p:nvPr/>
        </p:nvSpPr>
        <p:spPr>
          <a:xfrm>
            <a:off x="475546" y="4007553"/>
            <a:ext cx="8222366" cy="1"/>
          </a:xfrm>
          <a:prstGeom prst="line">
            <a:avLst/>
          </a:prstGeom>
          <a:ln w="12700">
            <a:solidFill>
              <a:srgbClr val="008F94"/>
            </a:solidFill>
            <a:round/>
          </a:ln>
        </p:spPr>
        <p:txBody>
          <a:bodyPr lIns="0" tIns="0" rIns="0" bIns="0"/>
          <a:lstStyle/>
          <a:p>
            <a:pPr lvl="0">
              <a:buClrTx/>
              <a:defRPr sz="1200">
                <a:uFillTx/>
                <a:latin typeface="Helvetica"/>
                <a:ea typeface="Helvetica"/>
                <a:cs typeface="Helvetica"/>
                <a:sym typeface="Helvetica"/>
              </a:defRPr>
            </a:pPr>
          </a:p>
        </p:txBody>
      </p:sp>
      <p:sp>
        <p:nvSpPr>
          <p:cNvPr id="18" name="Shape 18"/>
          <p:cNvSpPr/>
          <p:nvPr/>
        </p:nvSpPr>
        <p:spPr>
          <a:xfrm>
            <a:off x="8559634" y="4853065"/>
            <a:ext cx="469901" cy="139701"/>
          </a:xfrm>
          <a:prstGeom prst="rect">
            <a:avLst/>
          </a:prstGeom>
          <a:ln w="12700">
            <a:round/>
          </a:ln>
          <a:extLst>
            <a:ext uri="{C572A759-6A51-4108-AA02-DFA0A04FC94B}">
              <ma14:wrappingTextBoxFlag xmlns:ma14="http://schemas.microsoft.com/office/mac/drawingml/2011/main" val="1"/>
            </a:ext>
          </a:extLst>
        </p:spPr>
        <p:txBody>
          <a:bodyPr lIns="0" tIns="0" rIns="0" bIns="0" anchor="ctr">
            <a:spAutoFit/>
          </a:bodyPr>
          <a:lstStyle>
            <a:lvl1pPr algn="ctr">
              <a:buClr>
                <a:srgbClr val="57767B"/>
              </a:buClr>
              <a:buFont typeface="Arial"/>
              <a:defRPr spc="-100" sz="1000">
                <a:solidFill>
                  <a:srgbClr val="57767B"/>
                </a:solidFill>
                <a:uFill>
                  <a:solidFill>
                    <a:srgbClr val="57767B"/>
                  </a:solidFill>
                </a:uFill>
                <a:latin typeface="+mn-lt"/>
                <a:ea typeface="+mn-ea"/>
                <a:cs typeface="+mn-cs"/>
                <a:sym typeface="Arial"/>
              </a:defRPr>
            </a:lvl1pPr>
          </a:lstStyle>
          <a:p>
            <a:pPr lvl="0">
              <a:defRPr spc="0" sz="1800">
                <a:solidFill>
                  <a:srgbClr val="000000"/>
                </a:solidFill>
                <a:uFillTx/>
              </a:defRPr>
            </a:pPr>
            <a:r>
              <a:rPr spc="-100" sz="1000">
                <a:solidFill>
                  <a:srgbClr val="57767B"/>
                </a:solidFill>
                <a:uFill>
                  <a:solidFill>
                    <a:srgbClr val="57767B"/>
                  </a:solidFill>
                </a:uFill>
              </a:rPr>
              <a:t>#RSAC</a:t>
            </a:r>
          </a:p>
        </p:txBody>
      </p:sp>
      <p:pic>
        <p:nvPicPr>
          <p:cNvPr id="19" name="image1.png"/>
          <p:cNvPicPr/>
          <p:nvPr/>
        </p:nvPicPr>
        <p:blipFill>
          <a:blip r:embed="rId5">
            <a:extLst/>
          </a:blip>
          <a:stretch>
            <a:fillRect/>
          </a:stretch>
        </p:blipFill>
        <p:spPr>
          <a:xfrm>
            <a:off x="8346071" y="4854268"/>
            <a:ext cx="195274" cy="157172"/>
          </a:xfrm>
          <a:prstGeom prst="rect">
            <a:avLst/>
          </a:prstGeom>
          <a:ln w="12700">
            <a:round/>
          </a:ln>
        </p:spPr>
      </p:pic>
      <p:sp>
        <p:nvSpPr>
          <p:cNvPr id="20" name="Shape 20"/>
          <p:cNvSpPr/>
          <p:nvPr>
            <p:ph type="title"/>
          </p:nvPr>
        </p:nvSpPr>
        <p:spPr>
          <a:xfrm>
            <a:off x="350533" y="1718786"/>
            <a:ext cx="5958827" cy="1670159"/>
          </a:xfrm>
          <a:prstGeom prst="rect">
            <a:avLst/>
          </a:prstGeom>
        </p:spPr>
        <p:txBody>
          <a:bodyPr/>
          <a:lstStyle>
            <a:lvl1pPr>
              <a:lnSpc>
                <a:spcPts val="3200"/>
              </a:lnSpc>
            </a:lvl1pPr>
          </a:lstStyle>
          <a:p>
            <a:pPr lvl="0">
              <a:defRPr b="0" sz="1800">
                <a:solidFill>
                  <a:srgbClr val="000000"/>
                </a:solidFill>
                <a:uFillTx/>
              </a:defRPr>
            </a:pPr>
            <a:r>
              <a:rPr b="1" sz="2800">
                <a:solidFill>
                  <a:srgbClr val="008F94"/>
                </a:solidFill>
                <a:uFill>
                  <a:solidFill>
                    <a:srgbClr val="008F94"/>
                  </a:solidFill>
                </a:uFill>
              </a:rPr>
              <a:t>Title Text</a:t>
            </a:r>
          </a:p>
        </p:txBody>
      </p:sp>
      <p:sp>
        <p:nvSpPr>
          <p:cNvPr id="21" name="Shape 21"/>
          <p:cNvSpPr/>
          <p:nvPr>
            <p:ph type="body" idx="1"/>
          </p:nvPr>
        </p:nvSpPr>
        <p:spPr>
          <a:xfrm>
            <a:off x="468401" y="3698178"/>
            <a:ext cx="8229601" cy="355601"/>
          </a:xfrm>
          <a:prstGeom prst="rect">
            <a:avLst/>
          </a:prstGeom>
        </p:spPr>
        <p:txBody>
          <a:bodyPr lIns="0" tIns="0" rIns="0" bIns="0">
            <a:noAutofit/>
          </a:bodyPr>
          <a:lstStyle>
            <a:lvl1pPr marL="0" indent="0" algn="ctr">
              <a:spcBef>
                <a:spcPts val="0"/>
              </a:spcBef>
              <a:buSzTx/>
              <a:buFontTx/>
              <a:buNone/>
              <a:defRPr b="1" sz="1600"/>
            </a:lvl1pPr>
            <a:lvl2pPr marL="0" indent="0">
              <a:spcBef>
                <a:spcPts val="0"/>
              </a:spcBef>
              <a:buSzTx/>
              <a:buFontTx/>
              <a:buNone/>
              <a:defRPr b="1" sz="1800"/>
            </a:lvl2pPr>
            <a:lvl3pPr marL="0" indent="0">
              <a:spcBef>
                <a:spcPts val="0"/>
              </a:spcBef>
              <a:buSzTx/>
              <a:buFontTx/>
              <a:buNone/>
              <a:defRPr b="1" sz="1800"/>
            </a:lvl3pPr>
            <a:lvl4pPr marL="0" indent="0">
              <a:spcBef>
                <a:spcPts val="0"/>
              </a:spcBef>
              <a:buSzTx/>
              <a:buFontTx/>
              <a:buNone/>
              <a:defRPr b="1" sz="1800"/>
            </a:lvl4pPr>
            <a:lvl5pPr marL="0" indent="0">
              <a:spcBef>
                <a:spcPts val="0"/>
              </a:spcBef>
              <a:buSzTx/>
              <a:buFontTx/>
              <a:buNone/>
              <a:defRPr b="1" sz="1800"/>
            </a:lvl5pPr>
          </a:lstStyle>
          <a:p>
            <a:pPr lvl="0">
              <a:defRPr b="0" sz="1800">
                <a:uFillTx/>
              </a:defRPr>
            </a:pPr>
            <a:r>
              <a:rPr b="1" sz="1600">
                <a:uFill>
                  <a:solidFill/>
                </a:uFill>
              </a:rPr>
              <a:t>Body Level One</a:t>
            </a:r>
            <a:endParaRPr b="1" sz="1600">
              <a:uFill>
                <a:solidFill/>
              </a:uFill>
            </a:endParaRPr>
          </a:p>
          <a:p>
            <a:pPr lvl="1">
              <a:defRPr b="0">
                <a:uFillTx/>
              </a:defRPr>
            </a:pPr>
            <a:r>
              <a:rPr b="1">
                <a:uFill>
                  <a:solidFill/>
                </a:uFill>
              </a:rPr>
              <a:t>Body Level Two</a:t>
            </a:r>
            <a:endParaRPr b="1">
              <a:uFill>
                <a:solidFill/>
              </a:uFill>
            </a:endParaRPr>
          </a:p>
          <a:p>
            <a:pPr lvl="2">
              <a:defRPr b="0">
                <a:uFillTx/>
              </a:defRPr>
            </a:pPr>
            <a:r>
              <a:rPr b="1">
                <a:uFill>
                  <a:solidFill/>
                </a:uFill>
              </a:rPr>
              <a:t>Body Level Three</a:t>
            </a:r>
            <a:endParaRPr b="1">
              <a:uFill>
                <a:solidFill/>
              </a:uFill>
            </a:endParaRPr>
          </a:p>
          <a:p>
            <a:pPr lvl="3">
              <a:defRPr b="0">
                <a:uFillTx/>
              </a:defRPr>
            </a:pPr>
            <a:r>
              <a:rPr b="1">
                <a:uFill>
                  <a:solidFill/>
                </a:uFill>
              </a:rPr>
              <a:t>Body Level Four</a:t>
            </a:r>
            <a:endParaRPr b="1">
              <a:uFill>
                <a:solidFill/>
              </a:uFill>
            </a:endParaRPr>
          </a:p>
          <a:p>
            <a:pPr lvl="4">
              <a:defRPr b="0">
                <a:uFillTx/>
              </a:defRPr>
            </a:pPr>
            <a:r>
              <a:rPr b="1">
                <a:uFill>
                  <a:solidFill/>
                </a:uFill>
              </a:rPr>
              <a:t>Body Level Five</a:t>
            </a:r>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Title Slide - 2 Speakers">
    <p:spTree>
      <p:nvGrpSpPr>
        <p:cNvPr id="1" name=""/>
        <p:cNvGrpSpPr/>
        <p:nvPr/>
      </p:nvGrpSpPr>
      <p:grpSpPr>
        <a:xfrm>
          <a:off x="0" y="0"/>
          <a:ext cx="0" cy="0"/>
          <a:chOff x="0" y="0"/>
          <a:chExt cx="0" cy="0"/>
        </a:xfrm>
      </p:grpSpPr>
      <p:pic>
        <p:nvPicPr>
          <p:cNvPr id="23" name="image6.pdf"/>
          <p:cNvPicPr/>
          <p:nvPr/>
        </p:nvPicPr>
        <p:blipFill>
          <a:blip r:embed="rId2">
            <a:extLst/>
          </a:blip>
          <a:stretch>
            <a:fillRect/>
          </a:stretch>
        </p:blipFill>
        <p:spPr>
          <a:xfrm>
            <a:off x="457200" y="448627"/>
            <a:ext cx="3556001" cy="571501"/>
          </a:xfrm>
          <a:prstGeom prst="rect">
            <a:avLst/>
          </a:prstGeom>
          <a:ln w="12700">
            <a:round/>
          </a:ln>
        </p:spPr>
      </p:pic>
      <p:sp>
        <p:nvSpPr>
          <p:cNvPr id="24" name="Shape 24"/>
          <p:cNvSpPr/>
          <p:nvPr/>
        </p:nvSpPr>
        <p:spPr>
          <a:xfrm>
            <a:off x="475546" y="4134556"/>
            <a:ext cx="3680176" cy="1"/>
          </a:xfrm>
          <a:prstGeom prst="line">
            <a:avLst/>
          </a:prstGeom>
          <a:ln>
            <a:solidFill>
              <a:srgbClr val="008F94"/>
            </a:solidFill>
            <a:round/>
          </a:ln>
        </p:spPr>
        <p:txBody>
          <a:bodyPr lIns="0" tIns="0" rIns="0" bIns="0"/>
          <a:lstStyle/>
          <a:p>
            <a:pPr lvl="0">
              <a:buClrTx/>
              <a:defRPr sz="1200">
                <a:uFillTx/>
                <a:latin typeface="Helvetica"/>
                <a:ea typeface="Helvetica"/>
                <a:cs typeface="Helvetica"/>
                <a:sym typeface="Helvetica"/>
              </a:defRPr>
            </a:pPr>
          </a:p>
        </p:txBody>
      </p:sp>
      <p:sp>
        <p:nvSpPr>
          <p:cNvPr id="25" name="Shape 25"/>
          <p:cNvSpPr/>
          <p:nvPr/>
        </p:nvSpPr>
        <p:spPr>
          <a:xfrm>
            <a:off x="4718757" y="4134556"/>
            <a:ext cx="3680176" cy="1"/>
          </a:xfrm>
          <a:prstGeom prst="line">
            <a:avLst/>
          </a:prstGeom>
          <a:ln>
            <a:solidFill>
              <a:srgbClr val="008F94"/>
            </a:solidFill>
            <a:round/>
          </a:ln>
        </p:spPr>
        <p:txBody>
          <a:bodyPr lIns="0" tIns="0" rIns="0" bIns="0"/>
          <a:lstStyle/>
          <a:p>
            <a:pPr lvl="0">
              <a:buClrTx/>
              <a:defRPr sz="1200">
                <a:uFillTx/>
                <a:latin typeface="Helvetica"/>
                <a:ea typeface="Helvetica"/>
                <a:cs typeface="Helvetica"/>
                <a:sym typeface="Helvetica"/>
              </a:defRPr>
            </a:pPr>
          </a:p>
        </p:txBody>
      </p:sp>
      <p:sp>
        <p:nvSpPr>
          <p:cNvPr id="26" name="Shape 26"/>
          <p:cNvSpPr/>
          <p:nvPr/>
        </p:nvSpPr>
        <p:spPr>
          <a:xfrm>
            <a:off x="8559634" y="4853065"/>
            <a:ext cx="469901" cy="139701"/>
          </a:xfrm>
          <a:prstGeom prst="rect">
            <a:avLst/>
          </a:prstGeom>
          <a:ln w="12700">
            <a:round/>
          </a:ln>
          <a:extLst>
            <a:ext uri="{C572A759-6A51-4108-AA02-DFA0A04FC94B}">
              <ma14:wrappingTextBoxFlag xmlns:ma14="http://schemas.microsoft.com/office/mac/drawingml/2011/main" val="1"/>
            </a:ext>
          </a:extLst>
        </p:spPr>
        <p:txBody>
          <a:bodyPr lIns="0" tIns="0" rIns="0" bIns="0" anchor="ctr">
            <a:spAutoFit/>
          </a:bodyPr>
          <a:lstStyle>
            <a:lvl1pPr algn="ctr">
              <a:buClr>
                <a:srgbClr val="57767B"/>
              </a:buClr>
              <a:buFont typeface="Arial"/>
              <a:defRPr spc="-100" sz="1000">
                <a:solidFill>
                  <a:srgbClr val="57767B"/>
                </a:solidFill>
                <a:uFill>
                  <a:solidFill>
                    <a:srgbClr val="57767B"/>
                  </a:solidFill>
                </a:uFill>
                <a:latin typeface="+mn-lt"/>
                <a:ea typeface="+mn-ea"/>
                <a:cs typeface="+mn-cs"/>
                <a:sym typeface="Arial"/>
              </a:defRPr>
            </a:lvl1pPr>
          </a:lstStyle>
          <a:p>
            <a:pPr lvl="0">
              <a:defRPr spc="0" sz="1800">
                <a:solidFill>
                  <a:srgbClr val="000000"/>
                </a:solidFill>
                <a:uFillTx/>
              </a:defRPr>
            </a:pPr>
            <a:r>
              <a:rPr spc="-100" sz="1000">
                <a:solidFill>
                  <a:srgbClr val="57767B"/>
                </a:solidFill>
                <a:uFill>
                  <a:solidFill>
                    <a:srgbClr val="57767B"/>
                  </a:solidFill>
                </a:uFill>
              </a:rPr>
              <a:t>#RSAC</a:t>
            </a:r>
          </a:p>
        </p:txBody>
      </p:sp>
      <p:pic>
        <p:nvPicPr>
          <p:cNvPr id="27" name="image1.png"/>
          <p:cNvPicPr/>
          <p:nvPr/>
        </p:nvPicPr>
        <p:blipFill>
          <a:blip r:embed="rId3">
            <a:extLst/>
          </a:blip>
          <a:stretch>
            <a:fillRect/>
          </a:stretch>
        </p:blipFill>
        <p:spPr>
          <a:xfrm>
            <a:off x="8346071" y="4862736"/>
            <a:ext cx="195274" cy="157172"/>
          </a:xfrm>
          <a:prstGeom prst="rect">
            <a:avLst/>
          </a:prstGeom>
          <a:ln w="12700">
            <a:round/>
          </a:ln>
        </p:spPr>
      </p:pic>
      <p:pic>
        <p:nvPicPr>
          <p:cNvPr id="28" name="image4.png"/>
          <p:cNvPicPr/>
          <p:nvPr/>
        </p:nvPicPr>
        <p:blipFill>
          <a:blip r:embed="rId4">
            <a:extLst/>
          </a:blip>
          <a:srcRect l="83" t="26852" r="5500" b="0"/>
          <a:stretch>
            <a:fillRect/>
          </a:stretch>
        </p:blipFill>
        <p:spPr>
          <a:xfrm>
            <a:off x="4050791" y="9144"/>
            <a:ext cx="5102353" cy="3003081"/>
          </a:xfrm>
          <a:prstGeom prst="rect">
            <a:avLst/>
          </a:prstGeom>
          <a:ln w="12700">
            <a:round/>
          </a:ln>
        </p:spPr>
      </p:pic>
      <p:pic>
        <p:nvPicPr>
          <p:cNvPr id="29" name="image5.png"/>
          <p:cNvPicPr/>
          <p:nvPr/>
        </p:nvPicPr>
        <p:blipFill>
          <a:blip r:embed="rId5">
            <a:extLst/>
          </a:blip>
          <a:stretch>
            <a:fillRect/>
          </a:stretch>
        </p:blipFill>
        <p:spPr>
          <a:xfrm>
            <a:off x="7364972" y="465561"/>
            <a:ext cx="1444700" cy="523903"/>
          </a:xfrm>
          <a:prstGeom prst="rect">
            <a:avLst/>
          </a:prstGeom>
          <a:ln w="12700">
            <a:round/>
          </a:ln>
        </p:spPr>
      </p:pic>
      <p:sp>
        <p:nvSpPr>
          <p:cNvPr id="30" name="Shape 30"/>
          <p:cNvSpPr/>
          <p:nvPr/>
        </p:nvSpPr>
        <p:spPr>
          <a:xfrm>
            <a:off x="454962" y="1547510"/>
            <a:ext cx="736601" cy="127001"/>
          </a:xfrm>
          <a:prstGeom prst="rect">
            <a:avLst/>
          </a:prstGeom>
          <a:ln w="12700">
            <a:round/>
          </a:ln>
          <a:extLst>
            <a:ext uri="{C572A759-6A51-4108-AA02-DFA0A04FC94B}">
              <ma14:wrappingTextBoxFlag xmlns:ma14="http://schemas.microsoft.com/office/mac/drawingml/2011/main" val="1"/>
            </a:ext>
          </a:extLst>
        </p:spPr>
        <p:txBody>
          <a:bodyPr lIns="0" tIns="0" rIns="0" bIns="0">
            <a:spAutoFit/>
          </a:bodyPr>
          <a:lstStyle>
            <a:lvl1pPr>
              <a:buFont typeface="Arial"/>
              <a:defRPr sz="900">
                <a:latin typeface="+mn-lt"/>
                <a:ea typeface="+mn-ea"/>
                <a:cs typeface="+mn-cs"/>
                <a:sym typeface="Arial"/>
              </a:defRPr>
            </a:lvl1pPr>
          </a:lstStyle>
          <a:p>
            <a:pPr lvl="0">
              <a:defRPr sz="1800">
                <a:uFillTx/>
              </a:defRPr>
            </a:pPr>
            <a:r>
              <a:rPr sz="900">
                <a:uFill>
                  <a:solidFill/>
                </a:uFill>
              </a:rPr>
              <a:t>SESSION ID:</a:t>
            </a:r>
          </a:p>
        </p:txBody>
      </p:sp>
      <p:sp>
        <p:nvSpPr>
          <p:cNvPr id="31" name="Shape 31"/>
          <p:cNvSpPr/>
          <p:nvPr>
            <p:ph type="title"/>
          </p:nvPr>
        </p:nvSpPr>
        <p:spPr>
          <a:xfrm>
            <a:off x="350533" y="1718786"/>
            <a:ext cx="5958827" cy="1670159"/>
          </a:xfrm>
          <a:prstGeom prst="rect">
            <a:avLst/>
          </a:prstGeom>
        </p:spPr>
        <p:txBody>
          <a:bodyPr/>
          <a:lstStyle>
            <a:lvl1pPr>
              <a:lnSpc>
                <a:spcPts val="3200"/>
              </a:lnSpc>
            </a:lvl1pPr>
          </a:lstStyle>
          <a:p>
            <a:pPr lvl="0">
              <a:defRPr b="0" sz="1800">
                <a:solidFill>
                  <a:srgbClr val="000000"/>
                </a:solidFill>
                <a:uFillTx/>
              </a:defRPr>
            </a:pPr>
            <a:r>
              <a:rPr b="1" sz="2800">
                <a:solidFill>
                  <a:srgbClr val="008F94"/>
                </a:solidFill>
                <a:uFill>
                  <a:solidFill>
                    <a:srgbClr val="008F94"/>
                  </a:solidFill>
                </a:uFill>
              </a:rPr>
              <a:t>Title Text</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Slide - Panel">
    <p:spTree>
      <p:nvGrpSpPr>
        <p:cNvPr id="1" name=""/>
        <p:cNvGrpSpPr/>
        <p:nvPr/>
      </p:nvGrpSpPr>
      <p:grpSpPr>
        <a:xfrm>
          <a:off x="0" y="0"/>
          <a:ext cx="0" cy="0"/>
          <a:chOff x="0" y="0"/>
          <a:chExt cx="0" cy="0"/>
        </a:xfrm>
      </p:grpSpPr>
      <p:pic>
        <p:nvPicPr>
          <p:cNvPr id="33" name="image4.png"/>
          <p:cNvPicPr/>
          <p:nvPr/>
        </p:nvPicPr>
        <p:blipFill>
          <a:blip r:embed="rId2">
            <a:extLst/>
          </a:blip>
          <a:srcRect l="85" t="26852" r="6005" b="0"/>
          <a:stretch>
            <a:fillRect/>
          </a:stretch>
        </p:blipFill>
        <p:spPr>
          <a:xfrm>
            <a:off x="4086352" y="-99708"/>
            <a:ext cx="5074921" cy="3003081"/>
          </a:xfrm>
          <a:prstGeom prst="rect">
            <a:avLst/>
          </a:prstGeom>
          <a:ln w="12700">
            <a:round/>
          </a:ln>
        </p:spPr>
      </p:pic>
      <p:pic>
        <p:nvPicPr>
          <p:cNvPr id="34" name="image5.png"/>
          <p:cNvPicPr/>
          <p:nvPr/>
        </p:nvPicPr>
        <p:blipFill>
          <a:blip r:embed="rId3">
            <a:extLst/>
          </a:blip>
          <a:stretch>
            <a:fillRect/>
          </a:stretch>
        </p:blipFill>
        <p:spPr>
          <a:xfrm>
            <a:off x="7334492" y="338567"/>
            <a:ext cx="1444700" cy="523903"/>
          </a:xfrm>
          <a:prstGeom prst="rect">
            <a:avLst/>
          </a:prstGeom>
          <a:ln w="12700">
            <a:round/>
          </a:ln>
        </p:spPr>
      </p:pic>
      <p:sp>
        <p:nvSpPr>
          <p:cNvPr id="35" name="Shape 35"/>
          <p:cNvSpPr/>
          <p:nvPr/>
        </p:nvSpPr>
        <p:spPr>
          <a:xfrm>
            <a:off x="454962" y="1280323"/>
            <a:ext cx="736601" cy="127001"/>
          </a:xfrm>
          <a:prstGeom prst="rect">
            <a:avLst/>
          </a:prstGeom>
          <a:ln w="12700">
            <a:round/>
          </a:ln>
          <a:extLst>
            <a:ext uri="{C572A759-6A51-4108-AA02-DFA0A04FC94B}">
              <ma14:wrappingTextBoxFlag xmlns:ma14="http://schemas.microsoft.com/office/mac/drawingml/2011/main" val="1"/>
            </a:ext>
          </a:extLst>
        </p:spPr>
        <p:txBody>
          <a:bodyPr lIns="0" tIns="0" rIns="0" bIns="0">
            <a:spAutoFit/>
          </a:bodyPr>
          <a:lstStyle>
            <a:lvl1pPr>
              <a:buFont typeface="Arial"/>
              <a:defRPr sz="900">
                <a:latin typeface="+mn-lt"/>
                <a:ea typeface="+mn-ea"/>
                <a:cs typeface="+mn-cs"/>
                <a:sym typeface="Arial"/>
              </a:defRPr>
            </a:lvl1pPr>
          </a:lstStyle>
          <a:p>
            <a:pPr lvl="0">
              <a:defRPr sz="1800">
                <a:uFillTx/>
              </a:defRPr>
            </a:pPr>
            <a:r>
              <a:rPr sz="900">
                <a:uFill>
                  <a:solidFill/>
                </a:uFill>
              </a:rPr>
              <a:t>SESSION ID:</a:t>
            </a:r>
          </a:p>
        </p:txBody>
      </p:sp>
      <p:pic>
        <p:nvPicPr>
          <p:cNvPr id="36" name="image6.pdf"/>
          <p:cNvPicPr/>
          <p:nvPr/>
        </p:nvPicPr>
        <p:blipFill>
          <a:blip r:embed="rId4">
            <a:extLst/>
          </a:blip>
          <a:stretch>
            <a:fillRect/>
          </a:stretch>
        </p:blipFill>
        <p:spPr>
          <a:xfrm>
            <a:off x="457200" y="339775"/>
            <a:ext cx="3556001" cy="571501"/>
          </a:xfrm>
          <a:prstGeom prst="rect">
            <a:avLst/>
          </a:prstGeom>
          <a:ln w="12700">
            <a:round/>
          </a:ln>
        </p:spPr>
      </p:pic>
      <p:sp>
        <p:nvSpPr>
          <p:cNvPr id="37" name="Shape 37"/>
          <p:cNvSpPr/>
          <p:nvPr/>
        </p:nvSpPr>
        <p:spPr>
          <a:xfrm>
            <a:off x="475546" y="3370140"/>
            <a:ext cx="2589388" cy="1"/>
          </a:xfrm>
          <a:prstGeom prst="line">
            <a:avLst/>
          </a:prstGeom>
          <a:ln>
            <a:solidFill>
              <a:srgbClr val="57767B"/>
            </a:solidFill>
            <a:round/>
          </a:ln>
        </p:spPr>
        <p:txBody>
          <a:bodyPr lIns="0" tIns="0" rIns="0" bIns="0"/>
          <a:lstStyle/>
          <a:p>
            <a:pPr lvl="0">
              <a:buClrTx/>
              <a:defRPr sz="1200">
                <a:uFillTx/>
                <a:latin typeface="Helvetica"/>
                <a:ea typeface="Helvetica"/>
                <a:cs typeface="Helvetica"/>
                <a:sym typeface="Helvetica"/>
              </a:defRPr>
            </a:pPr>
          </a:p>
        </p:txBody>
      </p:sp>
      <p:sp>
        <p:nvSpPr>
          <p:cNvPr id="38" name="Shape 38"/>
          <p:cNvSpPr/>
          <p:nvPr/>
        </p:nvSpPr>
        <p:spPr>
          <a:xfrm>
            <a:off x="8373853" y="2527758"/>
            <a:ext cx="469901" cy="139701"/>
          </a:xfrm>
          <a:prstGeom prst="rect">
            <a:avLst/>
          </a:prstGeom>
          <a:ln w="12700">
            <a:round/>
          </a:ln>
          <a:extLst>
            <a:ext uri="{C572A759-6A51-4108-AA02-DFA0A04FC94B}">
              <ma14:wrappingTextBoxFlag xmlns:ma14="http://schemas.microsoft.com/office/mac/drawingml/2011/main" val="1"/>
            </a:ext>
          </a:extLst>
        </p:spPr>
        <p:txBody>
          <a:bodyPr lIns="0" tIns="0" rIns="0" bIns="0" anchor="ctr">
            <a:spAutoFit/>
          </a:bodyPr>
          <a:lstStyle>
            <a:lvl1pPr algn="ctr">
              <a:buClr>
                <a:srgbClr val="57767B"/>
              </a:buClr>
              <a:buFont typeface="Arial"/>
              <a:defRPr spc="-100" sz="1000">
                <a:solidFill>
                  <a:srgbClr val="57767B"/>
                </a:solidFill>
                <a:uFill>
                  <a:solidFill>
                    <a:srgbClr val="57767B"/>
                  </a:solidFill>
                </a:uFill>
                <a:latin typeface="+mn-lt"/>
                <a:ea typeface="+mn-ea"/>
                <a:cs typeface="+mn-cs"/>
                <a:sym typeface="Arial"/>
              </a:defRPr>
            </a:lvl1pPr>
          </a:lstStyle>
          <a:p>
            <a:pPr lvl="0">
              <a:defRPr spc="0" sz="1800">
                <a:solidFill>
                  <a:srgbClr val="000000"/>
                </a:solidFill>
                <a:uFillTx/>
              </a:defRPr>
            </a:pPr>
            <a:r>
              <a:rPr spc="-100" sz="1000">
                <a:solidFill>
                  <a:srgbClr val="57767B"/>
                </a:solidFill>
                <a:uFill>
                  <a:solidFill>
                    <a:srgbClr val="57767B"/>
                  </a:solidFill>
                </a:uFill>
              </a:rPr>
              <a:t>#RSAC</a:t>
            </a:r>
          </a:p>
        </p:txBody>
      </p:sp>
      <p:pic>
        <p:nvPicPr>
          <p:cNvPr id="39" name="image1.png"/>
          <p:cNvPicPr/>
          <p:nvPr/>
        </p:nvPicPr>
        <p:blipFill>
          <a:blip r:embed="rId5">
            <a:extLst/>
          </a:blip>
          <a:stretch>
            <a:fillRect/>
          </a:stretch>
        </p:blipFill>
        <p:spPr>
          <a:xfrm>
            <a:off x="8178433" y="2528359"/>
            <a:ext cx="195274" cy="157172"/>
          </a:xfrm>
          <a:prstGeom prst="rect">
            <a:avLst/>
          </a:prstGeom>
          <a:ln w="12700">
            <a:round/>
          </a:ln>
        </p:spPr>
      </p:pic>
      <p:sp>
        <p:nvSpPr>
          <p:cNvPr id="40" name="Shape 40"/>
          <p:cNvSpPr/>
          <p:nvPr/>
        </p:nvSpPr>
        <p:spPr>
          <a:xfrm>
            <a:off x="3316696" y="3370140"/>
            <a:ext cx="5462497" cy="1"/>
          </a:xfrm>
          <a:prstGeom prst="line">
            <a:avLst/>
          </a:prstGeom>
          <a:ln>
            <a:solidFill>
              <a:srgbClr val="57767B"/>
            </a:solidFill>
            <a:round/>
          </a:ln>
        </p:spPr>
        <p:txBody>
          <a:bodyPr lIns="0" tIns="0" rIns="0" bIns="0"/>
          <a:lstStyle/>
          <a:p>
            <a:pPr lvl="0">
              <a:buClrTx/>
              <a:defRPr sz="1200">
                <a:uFillTx/>
                <a:latin typeface="Helvetica"/>
                <a:ea typeface="Helvetica"/>
                <a:cs typeface="Helvetica"/>
                <a:sym typeface="Helvetica"/>
              </a:defRPr>
            </a:pPr>
          </a:p>
        </p:txBody>
      </p:sp>
      <p:sp>
        <p:nvSpPr>
          <p:cNvPr id="41" name="Shape 41"/>
          <p:cNvSpPr/>
          <p:nvPr/>
        </p:nvSpPr>
        <p:spPr>
          <a:xfrm>
            <a:off x="475546" y="3158475"/>
            <a:ext cx="1320801" cy="177801"/>
          </a:xfrm>
          <a:prstGeom prst="rect">
            <a:avLst/>
          </a:prstGeom>
          <a:ln w="12700">
            <a:round/>
          </a:ln>
          <a:extLst>
            <a:ext uri="{C572A759-6A51-4108-AA02-DFA0A04FC94B}">
              <ma14:wrappingTextBoxFlag xmlns:ma14="http://schemas.microsoft.com/office/mac/drawingml/2011/main" val="1"/>
            </a:ext>
          </a:extLst>
        </p:spPr>
        <p:txBody>
          <a:bodyPr lIns="0" tIns="0" rIns="0" bIns="0">
            <a:spAutoFit/>
          </a:bodyPr>
          <a:lstStyle>
            <a:lvl1pPr>
              <a:buClr>
                <a:srgbClr val="57767B"/>
              </a:buClr>
              <a:buFont typeface="Arial"/>
              <a:defRPr b="1" sz="1200">
                <a:solidFill>
                  <a:srgbClr val="57767B"/>
                </a:solidFill>
                <a:uFill>
                  <a:solidFill>
                    <a:srgbClr val="57767B"/>
                  </a:solidFill>
                </a:uFill>
                <a:latin typeface="+mn-lt"/>
                <a:ea typeface="+mn-ea"/>
                <a:cs typeface="+mn-cs"/>
                <a:sym typeface="Arial"/>
              </a:defRPr>
            </a:lvl1pPr>
          </a:lstStyle>
          <a:p>
            <a:pPr lvl="0">
              <a:defRPr b="0" sz="1800">
                <a:solidFill>
                  <a:srgbClr val="000000"/>
                </a:solidFill>
                <a:uFillTx/>
              </a:defRPr>
            </a:pPr>
            <a:r>
              <a:rPr b="1" sz="1200">
                <a:solidFill>
                  <a:srgbClr val="57767B"/>
                </a:solidFill>
                <a:uFill>
                  <a:solidFill>
                    <a:srgbClr val="57767B"/>
                  </a:solidFill>
                </a:uFill>
              </a:rPr>
              <a:t>MODERATOR:</a:t>
            </a:r>
          </a:p>
        </p:txBody>
      </p:sp>
      <p:sp>
        <p:nvSpPr>
          <p:cNvPr id="42" name="Shape 42"/>
          <p:cNvSpPr/>
          <p:nvPr/>
        </p:nvSpPr>
        <p:spPr>
          <a:xfrm>
            <a:off x="3304580" y="3158475"/>
            <a:ext cx="1320801" cy="177801"/>
          </a:xfrm>
          <a:prstGeom prst="rect">
            <a:avLst/>
          </a:prstGeom>
          <a:ln w="12700">
            <a:round/>
          </a:ln>
          <a:extLst>
            <a:ext uri="{C572A759-6A51-4108-AA02-DFA0A04FC94B}">
              <ma14:wrappingTextBoxFlag xmlns:ma14="http://schemas.microsoft.com/office/mac/drawingml/2011/main" val="1"/>
            </a:ext>
          </a:extLst>
        </p:spPr>
        <p:txBody>
          <a:bodyPr lIns="0" tIns="0" rIns="0" bIns="0">
            <a:spAutoFit/>
          </a:bodyPr>
          <a:lstStyle>
            <a:lvl1pPr>
              <a:buClr>
                <a:srgbClr val="57767B"/>
              </a:buClr>
              <a:buFont typeface="Arial"/>
              <a:defRPr b="1" sz="1200">
                <a:solidFill>
                  <a:srgbClr val="57767B"/>
                </a:solidFill>
                <a:uFill>
                  <a:solidFill>
                    <a:srgbClr val="57767B"/>
                  </a:solidFill>
                </a:uFill>
                <a:latin typeface="+mn-lt"/>
                <a:ea typeface="+mn-ea"/>
                <a:cs typeface="+mn-cs"/>
                <a:sym typeface="Arial"/>
              </a:defRPr>
            </a:lvl1pPr>
          </a:lstStyle>
          <a:p>
            <a:pPr lvl="0">
              <a:defRPr b="0" sz="1800">
                <a:solidFill>
                  <a:srgbClr val="000000"/>
                </a:solidFill>
                <a:uFillTx/>
              </a:defRPr>
            </a:pPr>
            <a:r>
              <a:rPr b="1" sz="1200">
                <a:solidFill>
                  <a:srgbClr val="57767B"/>
                </a:solidFill>
                <a:uFill>
                  <a:solidFill>
                    <a:srgbClr val="57767B"/>
                  </a:solidFill>
                </a:uFill>
              </a:rPr>
              <a:t>PANELISTS:</a:t>
            </a:r>
          </a:p>
        </p:txBody>
      </p:sp>
      <p:sp>
        <p:nvSpPr>
          <p:cNvPr id="43" name="Shape 43"/>
          <p:cNvSpPr/>
          <p:nvPr>
            <p:ph type="title"/>
          </p:nvPr>
        </p:nvSpPr>
        <p:spPr>
          <a:xfrm>
            <a:off x="350533" y="1401138"/>
            <a:ext cx="6009627" cy="1645454"/>
          </a:xfrm>
          <a:prstGeom prst="rect">
            <a:avLst/>
          </a:prstGeom>
        </p:spPr>
        <p:txBody>
          <a:bodyPr lIns="0" tIns="0" rIns="0" bIns="0"/>
          <a:lstStyle>
            <a:lvl1pPr>
              <a:defRPr sz="2600"/>
            </a:lvl1pPr>
          </a:lstStyle>
          <a:p>
            <a:pPr lvl="0">
              <a:defRPr b="0" sz="1800">
                <a:solidFill>
                  <a:srgbClr val="000000"/>
                </a:solidFill>
                <a:uFillTx/>
              </a:defRPr>
            </a:pPr>
            <a:r>
              <a:rPr b="1" sz="2600">
                <a:solidFill>
                  <a:srgbClr val="008F94"/>
                </a:solidFill>
                <a:uFill>
                  <a:solidFill>
                    <a:srgbClr val="008F94"/>
                  </a:solidFill>
                </a:u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Content Slide">
    <p:spTree>
      <p:nvGrpSpPr>
        <p:cNvPr id="1" name=""/>
        <p:cNvGrpSpPr/>
        <p:nvPr/>
      </p:nvGrpSpPr>
      <p:grpSpPr>
        <a:xfrm>
          <a:off x="0" y="0"/>
          <a:ext cx="0" cy="0"/>
          <a:chOff x="0" y="0"/>
          <a:chExt cx="0" cy="0"/>
        </a:xfrm>
      </p:grpSpPr>
      <p:sp>
        <p:nvSpPr>
          <p:cNvPr id="45" name="Shape 45"/>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Title Text</a:t>
            </a:r>
          </a:p>
        </p:txBody>
      </p:sp>
      <p:sp>
        <p:nvSpPr>
          <p:cNvPr id="46" name="Shape 46"/>
          <p:cNvSpPr/>
          <p:nvPr>
            <p:ph type="body" idx="1"/>
          </p:nvPr>
        </p:nvSpPr>
        <p:spPr>
          <a:prstGeom prst="rect">
            <a:avLst/>
          </a:prstGeom>
        </p:spPr>
        <p:txBody>
          <a:bodyPr/>
          <a:lstStyle>
            <a:lvl2pPr marL="662939" indent="-342899">
              <a:spcBef>
                <a:spcPts val="400"/>
              </a:spcBef>
              <a:defRPr sz="1900"/>
            </a:lvl2pPr>
            <a:lvl3pPr marL="898398" indent="-285750">
              <a:spcBef>
                <a:spcPts val="400"/>
              </a:spcBef>
              <a:defRPr sz="1800"/>
            </a:lvl3pPr>
            <a:lvl4pPr marL="1154430" indent="-285750">
              <a:spcBef>
                <a:spcPts val="400"/>
              </a:spcBef>
              <a:defRPr sz="1700"/>
            </a:lvl4pPr>
            <a:lvl5pPr marL="1383030" indent="-285750">
              <a:spcBef>
                <a:spcPts val="400"/>
              </a:spcBef>
              <a:defRPr sz="1600"/>
            </a:lvl5pPr>
          </a:lstStyle>
          <a:p>
            <a:pPr lvl="0">
              <a:defRPr sz="1800">
                <a:uFillTx/>
              </a:defRPr>
            </a:pPr>
            <a:r>
              <a:rPr sz="2100">
                <a:uFill>
                  <a:solidFill/>
                </a:uFill>
              </a:rPr>
              <a:t>Body Level One</a:t>
            </a:r>
            <a:endParaRPr sz="2100">
              <a:uFill>
                <a:solidFill/>
              </a:uFill>
            </a:endParaRPr>
          </a:p>
          <a:p>
            <a:pPr lvl="1">
              <a:defRPr sz="1800">
                <a:uFillTx/>
              </a:defRPr>
            </a:pPr>
            <a:r>
              <a:rPr sz="1900">
                <a:uFill>
                  <a:solidFill/>
                </a:uFill>
              </a:rPr>
              <a:t>Body Level Two</a:t>
            </a:r>
            <a:endParaRPr sz="1900">
              <a:uFill>
                <a:solidFill/>
              </a:uFill>
            </a:endParaRPr>
          </a:p>
          <a:p>
            <a:pPr lvl="2">
              <a:defRPr>
                <a:uFillTx/>
              </a:defRPr>
            </a:pPr>
            <a:r>
              <a:rPr>
                <a:uFill>
                  <a:solidFill/>
                </a:uFill>
              </a:rPr>
              <a:t>Body Level Three</a:t>
            </a:r>
            <a:endParaRPr>
              <a:uFill>
                <a:solidFill/>
              </a:uFill>
            </a:endParaRPr>
          </a:p>
          <a:p>
            <a:pPr lvl="3">
              <a:defRPr sz="1800">
                <a:uFillTx/>
              </a:defRPr>
            </a:pPr>
            <a:r>
              <a:rPr sz="1700">
                <a:uFill>
                  <a:solidFill/>
                </a:uFill>
              </a:rPr>
              <a:t>Body Level Four</a:t>
            </a:r>
            <a:endParaRPr sz="1700">
              <a:uFill>
                <a:solidFill/>
              </a:uFill>
            </a:endParaRPr>
          </a:p>
          <a:p>
            <a:pPr lvl="4">
              <a:defRPr sz="1800">
                <a:uFillTx/>
              </a:defRPr>
            </a:pPr>
            <a:r>
              <a:rPr sz="1600">
                <a:uFill>
                  <a:solidFill/>
                </a:uFill>
              </a:rPr>
              <a:t>Body Level Five</a:t>
            </a:r>
          </a:p>
        </p:txBody>
      </p:sp>
      <p:sp>
        <p:nvSpPr>
          <p:cNvPr id="47" name="Shape 4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Section Divider">
    <p:spTree>
      <p:nvGrpSpPr>
        <p:cNvPr id="1" name=""/>
        <p:cNvGrpSpPr/>
        <p:nvPr/>
      </p:nvGrpSpPr>
      <p:grpSpPr>
        <a:xfrm>
          <a:off x="0" y="0"/>
          <a:ext cx="0" cy="0"/>
          <a:chOff x="0" y="0"/>
          <a:chExt cx="0" cy="0"/>
        </a:xfrm>
      </p:grpSpPr>
      <p:pic>
        <p:nvPicPr>
          <p:cNvPr id="49" name="image7.png"/>
          <p:cNvPicPr/>
          <p:nvPr/>
        </p:nvPicPr>
        <p:blipFill>
          <a:blip r:embed="rId2">
            <a:extLst/>
          </a:blip>
          <a:srcRect l="0" t="0" r="18965" b="11508"/>
          <a:stretch>
            <a:fillRect/>
          </a:stretch>
        </p:blipFill>
        <p:spPr>
          <a:xfrm>
            <a:off x="2127250" y="-501264"/>
            <a:ext cx="7040881" cy="5660136"/>
          </a:xfrm>
          <a:prstGeom prst="rect">
            <a:avLst/>
          </a:prstGeom>
          <a:ln w="12700">
            <a:round/>
          </a:ln>
        </p:spPr>
      </p:pic>
      <p:pic>
        <p:nvPicPr>
          <p:cNvPr id="50" name="image6.pdf"/>
          <p:cNvPicPr/>
          <p:nvPr/>
        </p:nvPicPr>
        <p:blipFill>
          <a:blip r:embed="rId3">
            <a:extLst/>
          </a:blip>
          <a:stretch>
            <a:fillRect/>
          </a:stretch>
        </p:blipFill>
        <p:spPr>
          <a:xfrm>
            <a:off x="457200" y="448627"/>
            <a:ext cx="3556001" cy="571501"/>
          </a:xfrm>
          <a:prstGeom prst="rect">
            <a:avLst/>
          </a:prstGeom>
          <a:ln w="12700">
            <a:round/>
          </a:ln>
        </p:spPr>
      </p:pic>
      <p:sp>
        <p:nvSpPr>
          <p:cNvPr id="51" name="Shape 51"/>
          <p:cNvSpPr/>
          <p:nvPr/>
        </p:nvSpPr>
        <p:spPr>
          <a:xfrm>
            <a:off x="8568706" y="3240165"/>
            <a:ext cx="469901" cy="139701"/>
          </a:xfrm>
          <a:prstGeom prst="rect">
            <a:avLst/>
          </a:prstGeom>
          <a:ln w="12700">
            <a:round/>
          </a:ln>
          <a:extLst>
            <a:ext uri="{C572A759-6A51-4108-AA02-DFA0A04FC94B}">
              <ma14:wrappingTextBoxFlag xmlns:ma14="http://schemas.microsoft.com/office/mac/drawingml/2011/main" val="1"/>
            </a:ext>
          </a:extLst>
        </p:spPr>
        <p:txBody>
          <a:bodyPr lIns="0" tIns="0" rIns="0" bIns="0" anchor="ctr">
            <a:spAutoFit/>
          </a:bodyPr>
          <a:lstStyle>
            <a:lvl1pPr algn="ctr">
              <a:buClr>
                <a:srgbClr val="57767B"/>
              </a:buClr>
              <a:buFont typeface="Arial"/>
              <a:defRPr spc="-100" sz="1000">
                <a:solidFill>
                  <a:srgbClr val="57767B"/>
                </a:solidFill>
                <a:uFill>
                  <a:solidFill>
                    <a:srgbClr val="57767B"/>
                  </a:solidFill>
                </a:uFill>
                <a:latin typeface="+mn-lt"/>
                <a:ea typeface="+mn-ea"/>
                <a:cs typeface="+mn-cs"/>
                <a:sym typeface="Arial"/>
              </a:defRPr>
            </a:lvl1pPr>
          </a:lstStyle>
          <a:p>
            <a:pPr lvl="0">
              <a:defRPr spc="0" sz="1800">
                <a:solidFill>
                  <a:srgbClr val="000000"/>
                </a:solidFill>
                <a:uFillTx/>
              </a:defRPr>
            </a:pPr>
            <a:r>
              <a:rPr spc="-100" sz="1000">
                <a:solidFill>
                  <a:srgbClr val="57767B"/>
                </a:solidFill>
                <a:uFill>
                  <a:solidFill>
                    <a:srgbClr val="57767B"/>
                  </a:solidFill>
                </a:uFill>
              </a:rPr>
              <a:t>#RSAC</a:t>
            </a:r>
          </a:p>
        </p:txBody>
      </p:sp>
      <p:pic>
        <p:nvPicPr>
          <p:cNvPr id="52" name="image1.png"/>
          <p:cNvPicPr/>
          <p:nvPr/>
        </p:nvPicPr>
        <p:blipFill>
          <a:blip r:embed="rId4">
            <a:extLst/>
          </a:blip>
          <a:stretch>
            <a:fillRect/>
          </a:stretch>
        </p:blipFill>
        <p:spPr>
          <a:xfrm>
            <a:off x="8346071" y="3241368"/>
            <a:ext cx="195274" cy="157172"/>
          </a:xfrm>
          <a:prstGeom prst="rect">
            <a:avLst/>
          </a:prstGeom>
          <a:ln w="12700">
            <a:round/>
          </a:ln>
        </p:spPr>
      </p:pic>
      <p:sp>
        <p:nvSpPr>
          <p:cNvPr id="53" name="Shape 53"/>
          <p:cNvSpPr/>
          <p:nvPr>
            <p:ph type="title"/>
          </p:nvPr>
        </p:nvSpPr>
        <p:spPr>
          <a:xfrm>
            <a:off x="388634" y="2451100"/>
            <a:ext cx="5068133" cy="2366436"/>
          </a:xfrm>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bg>
      <p:bgPr>
        <a:solidFill>
          <a:srgbClr val="FFFFFF"/>
        </a:solidFill>
      </p:bgPr>
    </p:bg>
    <p:spTree>
      <p:nvGrpSpPr>
        <p:cNvPr id="1" name=""/>
        <p:cNvGrpSpPr/>
        <p:nvPr/>
      </p:nvGrpSpPr>
      <p:grpSpPr>
        <a:xfrm>
          <a:off x="0" y="0"/>
          <a:ext cx="0" cy="0"/>
          <a:chOff x="0" y="0"/>
          <a:chExt cx="0" cy="0"/>
        </a:xfrm>
      </p:grpSpPr>
      <p:sp>
        <p:nvSpPr>
          <p:cNvPr id="55" name="Shape 55"/>
          <p:cNvSpPr/>
          <p:nvPr/>
        </p:nvSpPr>
        <p:spPr>
          <a:xfrm>
            <a:off x="1143000" y="0"/>
            <a:ext cx="6858000" cy="685800"/>
          </a:xfrm>
          <a:prstGeom prst="rect">
            <a:avLst/>
          </a:prstGeom>
          <a:solidFill>
            <a:srgbClr val="044872"/>
          </a:solidFill>
          <a:ln w="12700">
            <a:miter lim="400000"/>
          </a:ln>
        </p:spPr>
        <p:txBody>
          <a:bodyPr lIns="34289" tIns="34289" rIns="34289" bIns="34289" anchor="ctr"/>
          <a:lstStyle/>
          <a:p>
            <a:pPr lvl="0" algn="ctr" defTabSz="914400">
              <a:buClrTx/>
              <a:defRPr sz="1200">
                <a:solidFill>
                  <a:srgbClr val="FFFFFF"/>
                </a:solidFill>
                <a:uFillTx/>
                <a:latin typeface="+mn-lt"/>
                <a:ea typeface="+mn-ea"/>
                <a:cs typeface="+mn-cs"/>
                <a:sym typeface="Arial"/>
              </a:defRPr>
            </a:pPr>
          </a:p>
        </p:txBody>
      </p:sp>
      <p:pic>
        <p:nvPicPr>
          <p:cNvPr id="56" name="image1.png" descr="gears2.png"/>
          <p:cNvPicPr/>
          <p:nvPr/>
        </p:nvPicPr>
        <p:blipFill>
          <a:blip r:embed="rId2">
            <a:alphaModFix amt="20000"/>
            <a:extLst/>
          </a:blip>
          <a:srcRect l="0" t="0" r="5515" b="11086"/>
          <a:stretch>
            <a:fillRect/>
          </a:stretch>
        </p:blipFill>
        <p:spPr>
          <a:xfrm flipH="1" rot="16200000">
            <a:off x="5887869" y="3030370"/>
            <a:ext cx="2393032" cy="1833234"/>
          </a:xfrm>
          <a:prstGeom prst="rect">
            <a:avLst/>
          </a:prstGeom>
          <a:ln w="12700">
            <a:miter lim="400000"/>
          </a:ln>
        </p:spPr>
      </p:pic>
      <p:sp>
        <p:nvSpPr>
          <p:cNvPr id="57" name="Shape 57"/>
          <p:cNvSpPr/>
          <p:nvPr>
            <p:ph type="title"/>
          </p:nvPr>
        </p:nvSpPr>
        <p:spPr>
          <a:xfrm>
            <a:off x="1485900" y="91678"/>
            <a:ext cx="5829300" cy="708423"/>
          </a:xfrm>
          <a:prstGeom prst="rect">
            <a:avLst/>
          </a:prstGeom>
          <a:ln>
            <a:miter lim="400000"/>
          </a:ln>
        </p:spPr>
        <p:txBody>
          <a:bodyPr lIns="34289" tIns="34289" rIns="34289" bIns="34289"/>
          <a:lstStyle>
            <a:lvl1pPr defTabSz="914400">
              <a:lnSpc>
                <a:spcPct val="100000"/>
              </a:lnSpc>
              <a:defRPr sz="1800">
                <a:solidFill>
                  <a:srgbClr val="FFFFFF"/>
                </a:solidFill>
                <a:uFillTx/>
              </a:defRPr>
            </a:lvl1pPr>
          </a:lstStyle>
          <a:p>
            <a:pPr lvl="0">
              <a:defRPr b="0">
                <a:solidFill>
                  <a:srgbClr val="000000"/>
                </a:solidFill>
              </a:defRPr>
            </a:pPr>
            <a:r>
              <a:rPr b="1">
                <a:solidFill>
                  <a:srgbClr val="FFFFFF"/>
                </a:solidFill>
              </a:rPr>
              <a:t>Title Text</a:t>
            </a:r>
          </a:p>
        </p:txBody>
      </p:sp>
      <p:sp>
        <p:nvSpPr>
          <p:cNvPr id="58" name="Shape 58"/>
          <p:cNvSpPr/>
          <p:nvPr>
            <p:ph type="body" idx="1"/>
          </p:nvPr>
        </p:nvSpPr>
        <p:spPr>
          <a:xfrm>
            <a:off x="1485900" y="800100"/>
            <a:ext cx="6229350" cy="4343400"/>
          </a:xfrm>
          <a:prstGeom prst="rect">
            <a:avLst/>
          </a:prstGeom>
          <a:ln>
            <a:miter lim="400000"/>
          </a:ln>
        </p:spPr>
        <p:txBody>
          <a:bodyPr lIns="34289" tIns="34289" rIns="34289" bIns="34289">
            <a:noAutofit/>
          </a:bodyPr>
          <a:lstStyle>
            <a:lvl1pPr marL="257175" indent="-257175" defTabSz="914400">
              <a:lnSpc>
                <a:spcPct val="150000"/>
              </a:lnSpc>
              <a:spcBef>
                <a:spcPts val="500"/>
              </a:spcBef>
              <a:buClr>
                <a:srgbClr val="FF7500"/>
              </a:buClr>
              <a:buSzPct val="100000"/>
              <a:buFont typeface="Lucida Grande"/>
              <a:buChar char="➔"/>
              <a:defRPr sz="1800">
                <a:solidFill>
                  <a:srgbClr val="005193"/>
                </a:solidFill>
                <a:uFillTx/>
              </a:defRPr>
            </a:lvl1pPr>
            <a:lvl2pPr marL="628650" indent="-171450" defTabSz="914400">
              <a:lnSpc>
                <a:spcPct val="150000"/>
              </a:lnSpc>
              <a:spcBef>
                <a:spcPts val="500"/>
              </a:spcBef>
              <a:buClr>
                <a:srgbClr val="FF7500"/>
              </a:buClr>
              <a:buSzPct val="100000"/>
              <a:buFont typeface="Lucida Grande"/>
              <a:buChar char="•"/>
              <a:defRPr sz="1800">
                <a:solidFill>
                  <a:srgbClr val="005193"/>
                </a:solidFill>
                <a:uFillTx/>
              </a:defRPr>
            </a:lvl2pPr>
            <a:lvl3pPr marL="914400" indent="0" defTabSz="914400">
              <a:lnSpc>
                <a:spcPct val="150000"/>
              </a:lnSpc>
              <a:spcBef>
                <a:spcPts val="500"/>
              </a:spcBef>
              <a:buClr>
                <a:srgbClr val="FF7500"/>
              </a:buClr>
              <a:buSzPct val="100000"/>
              <a:buFont typeface="Lucida Grande"/>
              <a:buChar char="•"/>
              <a:defRPr sz="1800">
                <a:solidFill>
                  <a:srgbClr val="005193"/>
                </a:solidFill>
                <a:uFillTx/>
              </a:defRPr>
            </a:lvl3pPr>
            <a:lvl4pPr marL="1371600" indent="0" defTabSz="914400">
              <a:lnSpc>
                <a:spcPct val="150000"/>
              </a:lnSpc>
              <a:spcBef>
                <a:spcPts val="500"/>
              </a:spcBef>
              <a:buClr>
                <a:srgbClr val="FF7500"/>
              </a:buClr>
              <a:buSzPct val="100000"/>
              <a:buFont typeface="Lucida Grande"/>
              <a:buChar char="•"/>
              <a:defRPr sz="1800">
                <a:solidFill>
                  <a:srgbClr val="005193"/>
                </a:solidFill>
                <a:uFillTx/>
              </a:defRPr>
            </a:lvl4pPr>
            <a:lvl5pPr marL="1828800" indent="0" defTabSz="914400">
              <a:lnSpc>
                <a:spcPct val="150000"/>
              </a:lnSpc>
              <a:spcBef>
                <a:spcPts val="500"/>
              </a:spcBef>
              <a:buClr>
                <a:srgbClr val="FF7500"/>
              </a:buClr>
              <a:buSzPct val="100000"/>
              <a:buFont typeface="Lucida Grande"/>
              <a:buChar char="•"/>
              <a:defRPr sz="1800">
                <a:solidFill>
                  <a:srgbClr val="005193"/>
                </a:solidFill>
                <a:uFillTx/>
              </a:defRPr>
            </a:lvl5pPr>
          </a:lstStyle>
          <a:p>
            <a:pPr lvl="0">
              <a:defRPr>
                <a:solidFill>
                  <a:srgbClr val="000000"/>
                </a:solidFill>
              </a:defRPr>
            </a:pPr>
            <a:r>
              <a:rPr>
                <a:solidFill>
                  <a:srgbClr val="005193"/>
                </a:solidFill>
              </a:rPr>
              <a:t>Body Level One</a:t>
            </a:r>
            <a:endParaRPr>
              <a:solidFill>
                <a:srgbClr val="005193"/>
              </a:solidFill>
            </a:endParaRPr>
          </a:p>
          <a:p>
            <a:pPr lvl="1">
              <a:defRPr>
                <a:solidFill>
                  <a:srgbClr val="000000"/>
                </a:solidFill>
              </a:defRPr>
            </a:pPr>
            <a:r>
              <a:rPr>
                <a:solidFill>
                  <a:srgbClr val="005193"/>
                </a:solidFill>
              </a:rPr>
              <a:t>Body Level Two</a:t>
            </a:r>
            <a:endParaRPr>
              <a:solidFill>
                <a:srgbClr val="005193"/>
              </a:solidFill>
            </a:endParaRPr>
          </a:p>
          <a:p>
            <a:pPr lvl="2">
              <a:defRPr>
                <a:solidFill>
                  <a:srgbClr val="000000"/>
                </a:solidFill>
              </a:defRPr>
            </a:pPr>
            <a:r>
              <a:rPr>
                <a:solidFill>
                  <a:srgbClr val="005193"/>
                </a:solidFill>
              </a:rPr>
              <a:t>Body Level Three</a:t>
            </a:r>
            <a:endParaRPr>
              <a:solidFill>
                <a:srgbClr val="005193"/>
              </a:solidFill>
            </a:endParaRPr>
          </a:p>
          <a:p>
            <a:pPr lvl="3">
              <a:defRPr>
                <a:solidFill>
                  <a:srgbClr val="000000"/>
                </a:solidFill>
              </a:defRPr>
            </a:pPr>
            <a:r>
              <a:rPr>
                <a:solidFill>
                  <a:srgbClr val="005193"/>
                </a:solidFill>
              </a:rPr>
              <a:t>Body Level Four</a:t>
            </a:r>
            <a:endParaRPr>
              <a:solidFill>
                <a:srgbClr val="005193"/>
              </a:solidFill>
            </a:endParaRPr>
          </a:p>
          <a:p>
            <a:pPr lvl="4">
              <a:defRPr>
                <a:solidFill>
                  <a:srgbClr val="000000"/>
                </a:solidFill>
              </a:defRPr>
            </a:pPr>
            <a:r>
              <a:rPr>
                <a:solidFill>
                  <a:srgbClr val="005193"/>
                </a:solidFill>
              </a:rPr>
              <a:t>Body Level Five</a:t>
            </a:r>
          </a:p>
        </p:txBody>
      </p:sp>
      <p:pic>
        <p:nvPicPr>
          <p:cNvPr id="59" name="image2.png"/>
          <p:cNvPicPr/>
          <p:nvPr/>
        </p:nvPicPr>
        <p:blipFill>
          <a:blip r:embed="rId3">
            <a:extLst/>
          </a:blip>
          <a:stretch>
            <a:fillRect/>
          </a:stretch>
        </p:blipFill>
        <p:spPr>
          <a:xfrm>
            <a:off x="1485900" y="4800600"/>
            <a:ext cx="945817" cy="217597"/>
          </a:xfrm>
          <a:prstGeom prst="rect">
            <a:avLst/>
          </a:prstGeom>
          <a:ln w="12700">
            <a:miter lim="400000"/>
          </a:ln>
        </p:spPr>
      </p:pic>
      <p:sp>
        <p:nvSpPr>
          <p:cNvPr id="60" name="Shape 60"/>
          <p:cNvSpPr/>
          <p:nvPr>
            <p:ph type="sldNum" sz="quarter" idx="2"/>
          </p:nvPr>
        </p:nvSpPr>
        <p:spPr>
          <a:xfrm>
            <a:off x="7372350" y="4872331"/>
            <a:ext cx="400050" cy="142288"/>
          </a:xfrm>
          <a:prstGeom prst="rect">
            <a:avLst/>
          </a:prstGeom>
          <a:ln>
            <a:miter lim="400000"/>
          </a:ln>
        </p:spPr>
        <p:txBody>
          <a:bodyPr wrap="square" lIns="34289" tIns="34289" rIns="34289" bIns="34289"/>
          <a:lstStyle>
            <a:lvl1pPr algn="r" defTabSz="914400">
              <a:defRPr sz="600">
                <a:solidFill>
                  <a:srgbClr val="005193"/>
                </a:solidFill>
                <a:uFillTx/>
              </a:defRPr>
            </a:lvl1p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slideLayout" Target="../slideLayouts/slideLayout1.xml"/><Relationship Id="rId9" Type="http://schemas.openxmlformats.org/officeDocument/2006/relationships/slideLayout" Target="../slideLayouts/slideLayout2.xml"/><Relationship Id="rId10" Type="http://schemas.openxmlformats.org/officeDocument/2006/relationships/slideLayout" Target="../slideLayouts/slideLayout3.xml"/><Relationship Id="rId11" Type="http://schemas.openxmlformats.org/officeDocument/2006/relationships/slideLayout" Target="../slideLayouts/slideLayout4.xml"/><Relationship Id="rId12" Type="http://schemas.openxmlformats.org/officeDocument/2006/relationships/slideLayout" Target="../slideLayouts/slideLayout5.xml"/><Relationship Id="rId13"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 name="Speaker templates square background final-01.png"/>
          <p:cNvPicPr/>
          <p:nvPr/>
        </p:nvPicPr>
        <p:blipFill>
          <a:blip r:embed="rId3">
            <a:extLst/>
          </a:blip>
          <a:stretch>
            <a:fillRect/>
          </a:stretch>
        </p:blipFill>
        <p:spPr>
          <a:xfrm>
            <a:off x="-12700" y="0"/>
            <a:ext cx="9169400" cy="5157788"/>
          </a:xfrm>
          <a:prstGeom prst="rect">
            <a:avLst/>
          </a:prstGeom>
          <a:ln w="12700">
            <a:miter lim="400000"/>
          </a:ln>
        </p:spPr>
      </p:pic>
      <p:grpSp>
        <p:nvGrpSpPr>
          <p:cNvPr id="5" name="Group 5"/>
          <p:cNvGrpSpPr/>
          <p:nvPr/>
        </p:nvGrpSpPr>
        <p:grpSpPr>
          <a:xfrm>
            <a:off x="8337263" y="147493"/>
            <a:ext cx="697074" cy="171571"/>
            <a:chOff x="0" y="2077"/>
            <a:chExt cx="697072" cy="171569"/>
          </a:xfrm>
        </p:grpSpPr>
        <p:sp>
          <p:nvSpPr>
            <p:cNvPr id="3" name="Shape 3"/>
            <p:cNvSpPr/>
            <p:nvPr/>
          </p:nvSpPr>
          <p:spPr>
            <a:xfrm>
              <a:off x="227172" y="2077"/>
              <a:ext cx="469901" cy="135546"/>
            </a:xfrm>
            <a:prstGeom prst="rect">
              <a:avLst/>
            </a:prstGeom>
            <a:noFill/>
            <a:ln w="12700" cap="flat">
              <a:noFill/>
              <a:round/>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buClr>
                  <a:srgbClr val="57767B"/>
                </a:buClr>
                <a:buFont typeface="Arial"/>
                <a:defRPr spc="-100" sz="1000">
                  <a:solidFill>
                    <a:srgbClr val="57767B"/>
                  </a:solidFill>
                  <a:uFill>
                    <a:solidFill>
                      <a:srgbClr val="57767B"/>
                    </a:solidFill>
                  </a:uFill>
                  <a:latin typeface="+mn-lt"/>
                  <a:ea typeface="+mn-ea"/>
                  <a:cs typeface="+mn-cs"/>
                  <a:sym typeface="Arial"/>
                </a:defRPr>
              </a:lvl1pPr>
            </a:lstStyle>
            <a:p>
              <a:pPr lvl="0">
                <a:defRPr spc="0" sz="1800">
                  <a:solidFill>
                    <a:srgbClr val="000000"/>
                  </a:solidFill>
                  <a:uFillTx/>
                </a:defRPr>
              </a:pPr>
              <a:r>
                <a:rPr spc="-100" sz="1000">
                  <a:solidFill>
                    <a:srgbClr val="57767B"/>
                  </a:solidFill>
                  <a:uFill>
                    <a:solidFill>
                      <a:srgbClr val="57767B"/>
                    </a:solidFill>
                  </a:uFill>
                </a:rPr>
                <a:t>#RSAC</a:t>
              </a:r>
            </a:p>
          </p:txBody>
        </p:sp>
        <p:pic>
          <p:nvPicPr>
            <p:cNvPr id="4" name="image1.png"/>
            <p:cNvPicPr/>
            <p:nvPr/>
          </p:nvPicPr>
          <p:blipFill>
            <a:blip r:embed="rId4">
              <a:extLst/>
            </a:blip>
            <a:stretch>
              <a:fillRect/>
            </a:stretch>
          </p:blipFill>
          <p:spPr>
            <a:xfrm>
              <a:off x="0" y="16475"/>
              <a:ext cx="195274" cy="157172"/>
            </a:xfrm>
            <a:prstGeom prst="rect">
              <a:avLst/>
            </a:prstGeom>
            <a:ln w="12700" cap="flat">
              <a:noFill/>
              <a:round/>
            </a:ln>
            <a:effectLst/>
          </p:spPr>
        </p:pic>
      </p:grpSp>
      <p:pic>
        <p:nvPicPr>
          <p:cNvPr id="6" name="image2-filtered.png"/>
          <p:cNvPicPr/>
          <p:nvPr/>
        </p:nvPicPr>
        <p:blipFill>
          <a:blip r:embed="rId5">
            <a:extLst/>
          </a:blip>
          <a:stretch>
            <a:fillRect/>
          </a:stretch>
        </p:blipFill>
        <p:spPr>
          <a:xfrm>
            <a:off x="6660819" y="4894433"/>
            <a:ext cx="1676445" cy="133354"/>
          </a:xfrm>
          <a:prstGeom prst="rect">
            <a:avLst/>
          </a:prstGeom>
          <a:ln w="12700">
            <a:round/>
          </a:ln>
        </p:spPr>
      </p:pic>
      <p:pic>
        <p:nvPicPr>
          <p:cNvPr id="7" name="image3.png"/>
          <p:cNvPicPr/>
          <p:nvPr/>
        </p:nvPicPr>
        <p:blipFill>
          <a:blip r:embed="rId6">
            <a:extLst/>
          </a:blip>
          <a:srcRect l="0" t="0" r="48494" b="20209"/>
          <a:stretch>
            <a:fillRect/>
          </a:stretch>
        </p:blipFill>
        <p:spPr>
          <a:xfrm>
            <a:off x="8348894" y="4442393"/>
            <a:ext cx="812801" cy="723893"/>
          </a:xfrm>
          <a:prstGeom prst="rect">
            <a:avLst/>
          </a:prstGeom>
          <a:ln w="12700">
            <a:round/>
          </a:ln>
        </p:spPr>
      </p:pic>
      <p:sp>
        <p:nvSpPr>
          <p:cNvPr id="8" name="Shape 8"/>
          <p:cNvSpPr/>
          <p:nvPr>
            <p:ph type="title"/>
          </p:nvPr>
        </p:nvSpPr>
        <p:spPr>
          <a:xfrm>
            <a:off x="378847" y="75027"/>
            <a:ext cx="8185442" cy="857251"/>
          </a:xfrm>
          <a:prstGeom prst="rect">
            <a:avLst/>
          </a:prstGeom>
          <a:ln w="12700">
            <a:round/>
          </a:ln>
          <a:extLst>
            <a:ext uri="{C572A759-6A51-4108-AA02-DFA0A04FC94B}">
              <ma14:wrappingTextBoxFlag xmlns:ma14="http://schemas.microsoft.com/office/mac/drawingml/2011/main" val="1"/>
            </a:ext>
          </a:extLst>
        </p:spPr>
        <p:txBody>
          <a:bodyPr lIns="38100" tIns="38100" rIns="38100" bIns="38100" anchor="ctr"/>
          <a:lstStyle/>
          <a:p>
            <a:pPr lvl="0">
              <a:defRPr b="0" sz="1800">
                <a:solidFill>
                  <a:srgbClr val="000000"/>
                </a:solidFill>
                <a:uFillTx/>
              </a:defRPr>
            </a:pPr>
            <a:r>
              <a:rPr b="1" sz="2800">
                <a:solidFill>
                  <a:srgbClr val="008F94"/>
                </a:solidFill>
                <a:uFill>
                  <a:solidFill>
                    <a:srgbClr val="008F94"/>
                  </a:solidFill>
                </a:uFill>
              </a:rPr>
              <a:t>Title Text</a:t>
            </a:r>
          </a:p>
        </p:txBody>
      </p:sp>
      <p:sp>
        <p:nvSpPr>
          <p:cNvPr id="9" name="Shape 9"/>
          <p:cNvSpPr/>
          <p:nvPr>
            <p:ph type="body" idx="1"/>
          </p:nvPr>
        </p:nvSpPr>
        <p:spPr>
          <a:xfrm>
            <a:off x="369739" y="1066258"/>
            <a:ext cx="8423386" cy="3394473"/>
          </a:xfrm>
          <a:prstGeom prst="rect">
            <a:avLst/>
          </a:prstGeom>
          <a:ln w="12700">
            <a:round/>
          </a:ln>
          <a:extLst>
            <a:ext uri="{C572A759-6A51-4108-AA02-DFA0A04FC94B}">
              <ma14:wrappingTextBoxFlag xmlns:ma14="http://schemas.microsoft.com/office/mac/drawingml/2011/main" val="1"/>
            </a:ext>
          </a:extLst>
        </p:spPr>
        <p:txBody>
          <a:bodyPr lIns="38100" tIns="38100" rIns="38100" bIns="38100">
            <a:normAutofit fontScale="100000" lnSpcReduction="0"/>
          </a:bodyPr>
          <a:lstStyle>
            <a:lvl2pPr marL="662939" indent="-342899">
              <a:spcBef>
                <a:spcPts val="400"/>
              </a:spcBef>
              <a:defRPr sz="1900"/>
            </a:lvl2pPr>
            <a:lvl3pPr marL="898398" indent="-285750">
              <a:spcBef>
                <a:spcPts val="400"/>
              </a:spcBef>
              <a:defRPr sz="1800"/>
            </a:lvl3pPr>
            <a:lvl4pPr marL="1154430" indent="-285750">
              <a:spcBef>
                <a:spcPts val="400"/>
              </a:spcBef>
              <a:defRPr sz="1700"/>
            </a:lvl4pPr>
            <a:lvl5pPr marL="1383030" indent="-285750">
              <a:spcBef>
                <a:spcPts val="400"/>
              </a:spcBef>
              <a:defRPr sz="1600"/>
            </a:lvl5pPr>
          </a:lstStyle>
          <a:p>
            <a:pPr lvl="0">
              <a:defRPr sz="1800">
                <a:uFillTx/>
              </a:defRPr>
            </a:pPr>
            <a:r>
              <a:rPr sz="2100">
                <a:uFill>
                  <a:solidFill/>
                </a:uFill>
              </a:rPr>
              <a:t>Body Level One</a:t>
            </a:r>
            <a:endParaRPr sz="2100">
              <a:uFill>
                <a:solidFill/>
              </a:uFill>
            </a:endParaRPr>
          </a:p>
          <a:p>
            <a:pPr lvl="1">
              <a:defRPr sz="1800">
                <a:uFillTx/>
              </a:defRPr>
            </a:pPr>
            <a:r>
              <a:rPr sz="1900">
                <a:uFill>
                  <a:solidFill/>
                </a:uFill>
              </a:rPr>
              <a:t>Body Level Two</a:t>
            </a:r>
            <a:endParaRPr sz="1900">
              <a:uFill>
                <a:solidFill/>
              </a:uFill>
            </a:endParaRPr>
          </a:p>
          <a:p>
            <a:pPr lvl="2">
              <a:defRPr>
                <a:uFillTx/>
              </a:defRPr>
            </a:pPr>
            <a:r>
              <a:rPr>
                <a:uFill>
                  <a:solidFill/>
                </a:uFill>
              </a:rPr>
              <a:t>Body Level Three</a:t>
            </a:r>
            <a:endParaRPr>
              <a:uFill>
                <a:solidFill/>
              </a:uFill>
            </a:endParaRPr>
          </a:p>
          <a:p>
            <a:pPr lvl="3">
              <a:defRPr sz="1800">
                <a:uFillTx/>
              </a:defRPr>
            </a:pPr>
            <a:r>
              <a:rPr sz="1700">
                <a:uFill>
                  <a:solidFill/>
                </a:uFill>
              </a:rPr>
              <a:t>Body Level Four</a:t>
            </a:r>
            <a:endParaRPr sz="1700">
              <a:uFill>
                <a:solidFill/>
              </a:uFill>
            </a:endParaRPr>
          </a:p>
          <a:p>
            <a:pPr lvl="4">
              <a:defRPr sz="1800">
                <a:uFillTx/>
              </a:defRPr>
            </a:pPr>
            <a:r>
              <a:rPr sz="1600">
                <a:uFill>
                  <a:solidFill/>
                </a:uFill>
              </a:rPr>
              <a:t>Body Level Five</a:t>
            </a:r>
          </a:p>
        </p:txBody>
      </p:sp>
      <p:sp>
        <p:nvSpPr>
          <p:cNvPr id="10" name="Shape 10"/>
          <p:cNvSpPr/>
          <p:nvPr>
            <p:ph type="sldNum" sz="quarter" idx="2"/>
          </p:nvPr>
        </p:nvSpPr>
        <p:spPr>
          <a:xfrm>
            <a:off x="4425186" y="4874061"/>
            <a:ext cx="244290" cy="224031"/>
          </a:xfrm>
          <a:prstGeom prst="rect">
            <a:avLst/>
          </a:prstGeom>
          <a:ln w="12700">
            <a:round/>
          </a:ln>
        </p:spPr>
        <p:txBody>
          <a:bodyPr wrap="none" lIns="38100" tIns="38100" rIns="38100" bIns="38100" anchor="ctr">
            <a:spAutoFit/>
          </a:bodyPr>
          <a:lstStyle>
            <a:lvl1pPr algn="ctr">
              <a:buClrTx/>
              <a:defRPr b="1" sz="1100">
                <a:solidFill>
                  <a:srgbClr val="008F94"/>
                </a:solidFill>
                <a:uFill>
                  <a:solidFill>
                    <a:srgbClr val="008F94"/>
                  </a:solidFill>
                </a:uFill>
                <a:latin typeface="+mn-lt"/>
                <a:ea typeface="+mn-ea"/>
                <a:cs typeface="+mn-cs"/>
                <a:sym typeface="Arial"/>
              </a:defRPr>
            </a:lvl1pPr>
          </a:lstStyle>
          <a:p>
            <a:pPr lvl="0"/>
            <a:fld id="{86CB4B4D-7CA3-9044-876B-883B54F8677D}" type="slidenum"/>
          </a:p>
        </p:txBody>
      </p:sp>
      <p:pic>
        <p:nvPicPr>
          <p:cNvPr id="11" name="sira-logo-med.png"/>
          <p:cNvPicPr/>
          <p:nvPr/>
        </p:nvPicPr>
        <p:blipFill>
          <a:blip r:embed="rId7">
            <a:extLst/>
          </a:blip>
          <a:stretch>
            <a:fillRect/>
          </a:stretch>
        </p:blipFill>
        <p:spPr>
          <a:xfrm>
            <a:off x="381000" y="4594712"/>
            <a:ext cx="1007771" cy="391016"/>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649" r:id="rId8"/>
    <p:sldLayoutId id="2147483650" r:id="rId9"/>
    <p:sldLayoutId id="2147483651" r:id="rId10"/>
    <p:sldLayoutId id="2147483652" r:id="rId11"/>
    <p:sldLayoutId id="2147483653" r:id="rId12"/>
    <p:sldLayoutId id="2147483654" r:id="rId13"/>
  </p:sldLayoutIdLst>
  <p:transition spd="med" advClick="1"/>
  <p:txStyles>
    <p:titleStyle>
      <a:lvl1pPr defTabSz="457200">
        <a:lnSpc>
          <a:spcPts val="3000"/>
        </a:lnSpc>
        <a:defRPr b="1" sz="2800">
          <a:solidFill>
            <a:srgbClr val="008F94"/>
          </a:solidFill>
          <a:uFill>
            <a:solidFill>
              <a:srgbClr val="008F94"/>
            </a:solidFill>
          </a:uFill>
          <a:latin typeface="+mn-lt"/>
          <a:ea typeface="+mn-ea"/>
          <a:cs typeface="+mn-cs"/>
          <a:sym typeface="Arial"/>
        </a:defRPr>
      </a:lvl1pPr>
      <a:lvl2pPr indent="228600" defTabSz="457200">
        <a:lnSpc>
          <a:spcPts val="3000"/>
        </a:lnSpc>
        <a:defRPr b="1" sz="2800">
          <a:solidFill>
            <a:srgbClr val="008F94"/>
          </a:solidFill>
          <a:uFill>
            <a:solidFill>
              <a:srgbClr val="008F94"/>
            </a:solidFill>
          </a:uFill>
          <a:latin typeface="+mn-lt"/>
          <a:ea typeface="+mn-ea"/>
          <a:cs typeface="+mn-cs"/>
          <a:sym typeface="Arial"/>
        </a:defRPr>
      </a:lvl2pPr>
      <a:lvl3pPr indent="457200" defTabSz="457200">
        <a:lnSpc>
          <a:spcPts val="3000"/>
        </a:lnSpc>
        <a:defRPr b="1" sz="2800">
          <a:solidFill>
            <a:srgbClr val="008F94"/>
          </a:solidFill>
          <a:uFill>
            <a:solidFill>
              <a:srgbClr val="008F94"/>
            </a:solidFill>
          </a:uFill>
          <a:latin typeface="+mn-lt"/>
          <a:ea typeface="+mn-ea"/>
          <a:cs typeface="+mn-cs"/>
          <a:sym typeface="Arial"/>
        </a:defRPr>
      </a:lvl3pPr>
      <a:lvl4pPr indent="685800" defTabSz="457200">
        <a:lnSpc>
          <a:spcPts val="3000"/>
        </a:lnSpc>
        <a:defRPr b="1" sz="2800">
          <a:solidFill>
            <a:srgbClr val="008F94"/>
          </a:solidFill>
          <a:uFill>
            <a:solidFill>
              <a:srgbClr val="008F94"/>
            </a:solidFill>
          </a:uFill>
          <a:latin typeface="+mn-lt"/>
          <a:ea typeface="+mn-ea"/>
          <a:cs typeface="+mn-cs"/>
          <a:sym typeface="Arial"/>
        </a:defRPr>
      </a:lvl4pPr>
      <a:lvl5pPr indent="914400" defTabSz="457200">
        <a:lnSpc>
          <a:spcPts val="3000"/>
        </a:lnSpc>
        <a:defRPr b="1" sz="2800">
          <a:solidFill>
            <a:srgbClr val="008F94"/>
          </a:solidFill>
          <a:uFill>
            <a:solidFill>
              <a:srgbClr val="008F94"/>
            </a:solidFill>
          </a:uFill>
          <a:latin typeface="+mn-lt"/>
          <a:ea typeface="+mn-ea"/>
          <a:cs typeface="+mn-cs"/>
          <a:sym typeface="Arial"/>
        </a:defRPr>
      </a:lvl5pPr>
      <a:lvl6pPr indent="1143000" defTabSz="457200">
        <a:lnSpc>
          <a:spcPts val="3000"/>
        </a:lnSpc>
        <a:defRPr b="1" sz="2800">
          <a:solidFill>
            <a:srgbClr val="008F94"/>
          </a:solidFill>
          <a:uFill>
            <a:solidFill>
              <a:srgbClr val="008F94"/>
            </a:solidFill>
          </a:uFill>
          <a:latin typeface="+mn-lt"/>
          <a:ea typeface="+mn-ea"/>
          <a:cs typeface="+mn-cs"/>
          <a:sym typeface="Arial"/>
        </a:defRPr>
      </a:lvl6pPr>
      <a:lvl7pPr indent="1371600" defTabSz="457200">
        <a:lnSpc>
          <a:spcPts val="3000"/>
        </a:lnSpc>
        <a:defRPr b="1" sz="2800">
          <a:solidFill>
            <a:srgbClr val="008F94"/>
          </a:solidFill>
          <a:uFill>
            <a:solidFill>
              <a:srgbClr val="008F94"/>
            </a:solidFill>
          </a:uFill>
          <a:latin typeface="+mn-lt"/>
          <a:ea typeface="+mn-ea"/>
          <a:cs typeface="+mn-cs"/>
          <a:sym typeface="Arial"/>
        </a:defRPr>
      </a:lvl7pPr>
      <a:lvl8pPr indent="1600200" defTabSz="457200">
        <a:lnSpc>
          <a:spcPts val="3000"/>
        </a:lnSpc>
        <a:defRPr b="1" sz="2800">
          <a:solidFill>
            <a:srgbClr val="008F94"/>
          </a:solidFill>
          <a:uFill>
            <a:solidFill>
              <a:srgbClr val="008F94"/>
            </a:solidFill>
          </a:uFill>
          <a:latin typeface="+mn-lt"/>
          <a:ea typeface="+mn-ea"/>
          <a:cs typeface="+mn-cs"/>
          <a:sym typeface="Arial"/>
        </a:defRPr>
      </a:lvl8pPr>
      <a:lvl9pPr indent="1828800" defTabSz="457200">
        <a:lnSpc>
          <a:spcPts val="3000"/>
        </a:lnSpc>
        <a:defRPr b="1" sz="2800">
          <a:solidFill>
            <a:srgbClr val="008F94"/>
          </a:solidFill>
          <a:uFill>
            <a:solidFill>
              <a:srgbClr val="008F94"/>
            </a:solidFill>
          </a:uFill>
          <a:latin typeface="+mn-lt"/>
          <a:ea typeface="+mn-ea"/>
          <a:cs typeface="+mn-cs"/>
          <a:sym typeface="Arial"/>
        </a:defRPr>
      </a:lvl9pPr>
    </p:titleStyle>
    <p:bodyStyle>
      <a:lvl1pPr marL="342900" indent="-342900" defTabSz="457200">
        <a:spcBef>
          <a:spcPts val="800"/>
        </a:spcBef>
        <a:buClr>
          <a:srgbClr val="1B8E91"/>
        </a:buClr>
        <a:buSzPct val="70000"/>
        <a:buFont typeface="Wingdings"/>
        <a:buChar char=""/>
        <a:defRPr sz="2100">
          <a:uFill>
            <a:solidFill/>
          </a:uFill>
          <a:latin typeface="+mn-lt"/>
          <a:ea typeface="+mn-ea"/>
          <a:cs typeface="+mn-cs"/>
          <a:sym typeface="Arial"/>
        </a:defRPr>
      </a:lvl1pPr>
      <a:lvl2pPr marL="699034" indent="-378994" defTabSz="457200">
        <a:spcBef>
          <a:spcPts val="800"/>
        </a:spcBef>
        <a:buClr>
          <a:srgbClr val="1B8E91"/>
        </a:buClr>
        <a:buSzPct val="70000"/>
        <a:buFont typeface="Wingdings"/>
        <a:buChar char=""/>
        <a:defRPr sz="2100">
          <a:uFill>
            <a:solidFill/>
          </a:uFill>
          <a:latin typeface="+mn-lt"/>
          <a:ea typeface="+mn-ea"/>
          <a:cs typeface="+mn-cs"/>
          <a:sym typeface="Arial"/>
        </a:defRPr>
      </a:lvl2pPr>
      <a:lvl3pPr marL="946023" indent="-333375" defTabSz="457200">
        <a:spcBef>
          <a:spcPts val="800"/>
        </a:spcBef>
        <a:buClr>
          <a:srgbClr val="1B8E91"/>
        </a:buClr>
        <a:buSzPct val="70000"/>
        <a:buFont typeface="Wingdings"/>
        <a:buChar char=""/>
        <a:defRPr sz="2100">
          <a:uFill>
            <a:solidFill/>
          </a:uFill>
          <a:latin typeface="+mn-lt"/>
          <a:ea typeface="+mn-ea"/>
          <a:cs typeface="+mn-cs"/>
          <a:sym typeface="Arial"/>
        </a:defRPr>
      </a:lvl3pPr>
      <a:lvl4pPr marL="1221665" indent="-352985" defTabSz="457200">
        <a:spcBef>
          <a:spcPts val="800"/>
        </a:spcBef>
        <a:buClr>
          <a:srgbClr val="1B8E91"/>
        </a:buClr>
        <a:buSzPct val="70000"/>
        <a:buFont typeface="Wingdings"/>
        <a:buChar char=""/>
        <a:defRPr sz="2100">
          <a:uFill>
            <a:solidFill/>
          </a:uFill>
          <a:latin typeface="+mn-lt"/>
          <a:ea typeface="+mn-ea"/>
          <a:cs typeface="+mn-cs"/>
          <a:sym typeface="Arial"/>
        </a:defRPr>
      </a:lvl4pPr>
      <a:lvl5pPr marL="1472326" indent="-375046" defTabSz="457200">
        <a:spcBef>
          <a:spcPts val="800"/>
        </a:spcBef>
        <a:buClr>
          <a:srgbClr val="1B8E91"/>
        </a:buClr>
        <a:buSzPct val="70000"/>
        <a:buFont typeface="Wingdings"/>
        <a:buChar char=""/>
        <a:defRPr sz="2100">
          <a:uFill>
            <a:solidFill/>
          </a:uFill>
          <a:latin typeface="+mn-lt"/>
          <a:ea typeface="+mn-ea"/>
          <a:cs typeface="+mn-cs"/>
          <a:sym typeface="Arial"/>
        </a:defRPr>
      </a:lvl5pPr>
      <a:lvl6pPr marL="3201193" indent="-750093" defTabSz="457200">
        <a:spcBef>
          <a:spcPts val="800"/>
        </a:spcBef>
        <a:buClr>
          <a:srgbClr val="1B8E91"/>
        </a:buClr>
        <a:buSzPct val="171000"/>
        <a:buFont typeface="Wingdings"/>
        <a:buChar char=""/>
        <a:defRPr sz="2100">
          <a:uFill>
            <a:solidFill/>
          </a:uFill>
          <a:latin typeface="+mn-lt"/>
          <a:ea typeface="+mn-ea"/>
          <a:cs typeface="+mn-cs"/>
          <a:sym typeface="Arial"/>
        </a:defRPr>
      </a:lvl6pPr>
      <a:lvl7pPr marL="3556793" indent="-750093" defTabSz="457200">
        <a:spcBef>
          <a:spcPts val="800"/>
        </a:spcBef>
        <a:buClr>
          <a:srgbClr val="1B8E91"/>
        </a:buClr>
        <a:buSzPct val="171000"/>
        <a:buFont typeface="Wingdings"/>
        <a:buChar char=""/>
        <a:defRPr sz="2100">
          <a:uFill>
            <a:solidFill/>
          </a:uFill>
          <a:latin typeface="+mn-lt"/>
          <a:ea typeface="+mn-ea"/>
          <a:cs typeface="+mn-cs"/>
          <a:sym typeface="Arial"/>
        </a:defRPr>
      </a:lvl7pPr>
      <a:lvl8pPr marL="3912393" indent="-750093" defTabSz="457200">
        <a:spcBef>
          <a:spcPts val="800"/>
        </a:spcBef>
        <a:buClr>
          <a:srgbClr val="1B8E91"/>
        </a:buClr>
        <a:buSzPct val="171000"/>
        <a:buFont typeface="Wingdings"/>
        <a:buChar char=""/>
        <a:defRPr sz="2100">
          <a:uFill>
            <a:solidFill/>
          </a:uFill>
          <a:latin typeface="+mn-lt"/>
          <a:ea typeface="+mn-ea"/>
          <a:cs typeface="+mn-cs"/>
          <a:sym typeface="Arial"/>
        </a:defRPr>
      </a:lvl8pPr>
      <a:lvl9pPr marL="4267993" indent="-750093" defTabSz="457200">
        <a:spcBef>
          <a:spcPts val="800"/>
        </a:spcBef>
        <a:buClr>
          <a:srgbClr val="1B8E91"/>
        </a:buClr>
        <a:buSzPct val="171000"/>
        <a:buFont typeface="Wingdings"/>
        <a:buChar char=""/>
        <a:defRPr sz="2100">
          <a:uFill>
            <a:solidFill/>
          </a:uFill>
          <a:latin typeface="+mn-lt"/>
          <a:ea typeface="+mn-ea"/>
          <a:cs typeface="+mn-cs"/>
          <a:sym typeface="Arial"/>
        </a:defRPr>
      </a:lvl9pPr>
    </p:bodyStyle>
    <p:otherStyle>
      <a:lvl1pPr algn="ctr" defTabSz="457200">
        <a:defRPr b="1" sz="1100">
          <a:solidFill>
            <a:schemeClr val="tx1"/>
          </a:solidFill>
          <a:uFill>
            <a:solidFill>
              <a:srgbClr val="008F94"/>
            </a:solidFill>
          </a:uFill>
          <a:latin typeface="+mn-lt"/>
          <a:ea typeface="+mn-ea"/>
          <a:cs typeface="+mn-cs"/>
          <a:sym typeface="Arial"/>
        </a:defRPr>
      </a:lvl1pPr>
      <a:lvl2pPr algn="ctr" defTabSz="457200">
        <a:defRPr b="1" sz="1100">
          <a:solidFill>
            <a:schemeClr val="tx1"/>
          </a:solidFill>
          <a:uFill>
            <a:solidFill>
              <a:srgbClr val="008F94"/>
            </a:solidFill>
          </a:uFill>
          <a:latin typeface="+mn-lt"/>
          <a:ea typeface="+mn-ea"/>
          <a:cs typeface="+mn-cs"/>
          <a:sym typeface="Arial"/>
        </a:defRPr>
      </a:lvl2pPr>
      <a:lvl3pPr algn="ctr" defTabSz="457200">
        <a:defRPr b="1" sz="1100">
          <a:solidFill>
            <a:schemeClr val="tx1"/>
          </a:solidFill>
          <a:uFill>
            <a:solidFill>
              <a:srgbClr val="008F94"/>
            </a:solidFill>
          </a:uFill>
          <a:latin typeface="+mn-lt"/>
          <a:ea typeface="+mn-ea"/>
          <a:cs typeface="+mn-cs"/>
          <a:sym typeface="Arial"/>
        </a:defRPr>
      </a:lvl3pPr>
      <a:lvl4pPr algn="ctr" defTabSz="457200">
        <a:defRPr b="1" sz="1100">
          <a:solidFill>
            <a:schemeClr val="tx1"/>
          </a:solidFill>
          <a:uFill>
            <a:solidFill>
              <a:srgbClr val="008F94"/>
            </a:solidFill>
          </a:uFill>
          <a:latin typeface="+mn-lt"/>
          <a:ea typeface="+mn-ea"/>
          <a:cs typeface="+mn-cs"/>
          <a:sym typeface="Arial"/>
        </a:defRPr>
      </a:lvl4pPr>
      <a:lvl5pPr algn="ctr" defTabSz="457200">
        <a:defRPr b="1" sz="1100">
          <a:solidFill>
            <a:schemeClr val="tx1"/>
          </a:solidFill>
          <a:uFill>
            <a:solidFill>
              <a:srgbClr val="008F94"/>
            </a:solidFill>
          </a:uFill>
          <a:latin typeface="+mn-lt"/>
          <a:ea typeface="+mn-ea"/>
          <a:cs typeface="+mn-cs"/>
          <a:sym typeface="Arial"/>
        </a:defRPr>
      </a:lvl5pPr>
      <a:lvl6pPr algn="ctr" defTabSz="457200">
        <a:defRPr b="1" sz="1100">
          <a:solidFill>
            <a:schemeClr val="tx1"/>
          </a:solidFill>
          <a:uFill>
            <a:solidFill>
              <a:srgbClr val="008F94"/>
            </a:solidFill>
          </a:uFill>
          <a:latin typeface="+mn-lt"/>
          <a:ea typeface="+mn-ea"/>
          <a:cs typeface="+mn-cs"/>
          <a:sym typeface="Arial"/>
        </a:defRPr>
      </a:lvl6pPr>
      <a:lvl7pPr algn="ctr" defTabSz="457200">
        <a:defRPr b="1" sz="1100">
          <a:solidFill>
            <a:schemeClr val="tx1"/>
          </a:solidFill>
          <a:uFill>
            <a:solidFill>
              <a:srgbClr val="008F94"/>
            </a:solidFill>
          </a:uFill>
          <a:latin typeface="+mn-lt"/>
          <a:ea typeface="+mn-ea"/>
          <a:cs typeface="+mn-cs"/>
          <a:sym typeface="Arial"/>
        </a:defRPr>
      </a:lvl7pPr>
      <a:lvl8pPr algn="ctr" defTabSz="457200">
        <a:defRPr b="1" sz="1100">
          <a:solidFill>
            <a:schemeClr val="tx1"/>
          </a:solidFill>
          <a:uFill>
            <a:solidFill>
              <a:srgbClr val="008F94"/>
            </a:solidFill>
          </a:uFill>
          <a:latin typeface="+mn-lt"/>
          <a:ea typeface="+mn-ea"/>
          <a:cs typeface="+mn-cs"/>
          <a:sym typeface="Arial"/>
        </a:defRPr>
      </a:lvl8pPr>
      <a:lvl9pPr algn="ctr" defTabSz="457200">
        <a:defRPr b="1" sz="1100">
          <a:solidFill>
            <a:schemeClr val="tx1"/>
          </a:solidFill>
          <a:uFill>
            <a:solidFill>
              <a:srgbClr val="008F94"/>
            </a:solidFill>
          </a:u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e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e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20.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 Id="rId3" Type="http://schemas.openxmlformats.org/officeDocument/2006/relationships/image" Target="../media/image3.jpeg"/><Relationship Id="rId4" Type="http://schemas.openxmlformats.org/officeDocument/2006/relationships/image" Target="../media/image4.jpe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 Id="rId3" Type="http://schemas.openxmlformats.org/officeDocument/2006/relationships/image" Target="../media/image20.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 Id="rId3" Type="http://schemas.openxmlformats.org/officeDocument/2006/relationships/image" Target="../media/image20.png"/><Relationship Id="rId4" Type="http://schemas.openxmlformats.org/officeDocument/2006/relationships/image" Target="../media/image6.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 Id="rId3" Type="http://schemas.openxmlformats.org/officeDocument/2006/relationships/image" Target="../media/image20.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2.pn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png"/></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3.png"/></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4.png"/></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5.png"/></Relationships>

</file>

<file path=ppt/slides/_rels/slide5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5.png"/></Relationships>

</file>

<file path=ppt/slides/_rels/slide5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7.png"/></Relationships>

</file>

<file path=ppt/slides/_rels/slide6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8.png"/></Relationships>

</file>

<file path=ppt/slides/_rels/slide6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9.png"/></Relationships>

</file>

<file path=ppt/slides/_rels/slide6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0.png"/></Relationships>

</file>

<file path=ppt/slides/_rels/slide6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1.png"/></Relationships>

</file>

<file path=ppt/slides/_rels/slide6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2.png"/></Relationships>

</file>

<file path=ppt/slides/_rels/slide6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1.png"/><Relationship Id="rId3" Type="http://schemas.openxmlformats.org/officeDocument/2006/relationships/image" Target="../media/image27.png"/></Relationships>

</file>

<file path=ppt/slides/_rels/slide6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rafeeqrehman.com/2014/12/14/latest-update-to-ciso-responsibilities-mind-map/" TargetMode="External"/><Relationship Id="rId3" Type="http://schemas.openxmlformats.org/officeDocument/2006/relationships/image" Target="../media/image3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rafeeqrehman.com/2014/12/14/latest-update-to-ciso-responsibilities-mind-map/" TargetMode="External"/><Relationship Id="rId3" Type="http://schemas.openxmlformats.org/officeDocument/2006/relationships/image" Target="../media/image33.png"/></Relationships>

</file>

<file path=ppt/slides/_rels/slide7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rafeeqrehman.com/2014/12/14/latest-update-to-ciso-responsibilities-mind-map/" TargetMode="External"/><Relationship Id="rId3" Type="http://schemas.openxmlformats.org/officeDocument/2006/relationships/image" Target="../media/image33.png"/><Relationship Id="rId4" Type="http://schemas.openxmlformats.org/officeDocument/2006/relationships/image" Target="../media/image27.png"/></Relationships>

</file>

<file path=ppt/slides/_rels/slide7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7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jpeg"/></Relationships>

</file>

<file path=ppt/slides/_rels/slide7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78.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7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jpeg"/><Relationship Id="rId3" Type="http://schemas.openxmlformats.org/officeDocument/2006/relationships/image" Target="../media/image12.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jpeg"/></Relationships>

</file>

<file path=ppt/slides/_rels/slide8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4.png"/></Relationships>

</file>

<file path=ppt/slides/_rels/slide8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64" name="Shape 64"/>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Please Read</a:t>
            </a:r>
          </a:p>
        </p:txBody>
      </p:sp>
      <p:sp>
        <p:nvSpPr>
          <p:cNvPr id="65" name="Shape 65"/>
          <p:cNvSpPr/>
          <p:nvPr>
            <p:ph type="body" idx="1"/>
          </p:nvPr>
        </p:nvSpPr>
        <p:spPr>
          <a:xfrm>
            <a:off x="369739" y="1002760"/>
            <a:ext cx="8423386" cy="3523882"/>
          </a:xfrm>
          <a:prstGeom prst="rect">
            <a:avLst/>
          </a:prstGeom>
        </p:spPr>
        <p:txBody>
          <a:bodyPr/>
          <a:lstStyle/>
          <a:p>
            <a:pPr lvl="0">
              <a:defRPr sz="1800">
                <a:uFillTx/>
              </a:defRPr>
            </a:pPr>
            <a:r>
              <a:rPr sz="2100">
                <a:uFill>
                  <a:solidFill/>
                </a:uFill>
              </a:rPr>
              <a:t>Background art, fonts, and the color palette have been formatted for you in the Slide Master.</a:t>
            </a:r>
            <a:endParaRPr sz="2100">
              <a:uFill>
                <a:solidFill/>
              </a:uFill>
            </a:endParaRPr>
          </a:p>
          <a:p>
            <a:pPr lvl="0">
              <a:defRPr sz="1800">
                <a:uFillTx/>
              </a:defRPr>
            </a:pPr>
            <a:r>
              <a:rPr sz="2100">
                <a:uFill>
                  <a:solidFill/>
                </a:uFill>
              </a:rPr>
              <a:t>The font for this presentation is </a:t>
            </a:r>
            <a:r>
              <a:rPr b="1" sz="2100">
                <a:uFill>
                  <a:solidFill/>
                </a:uFill>
              </a:rPr>
              <a:t>Arial</a:t>
            </a:r>
            <a:r>
              <a:rPr sz="2100">
                <a:uFill>
                  <a:solidFill/>
                </a:uFill>
              </a:rPr>
              <a:t>. Please use only this font.</a:t>
            </a:r>
            <a:endParaRPr sz="2100">
              <a:uFill>
                <a:solidFill/>
              </a:uFill>
            </a:endParaRPr>
          </a:p>
          <a:p>
            <a:pPr lvl="0">
              <a:defRPr sz="1800">
                <a:uFillTx/>
              </a:defRPr>
            </a:pPr>
            <a:r>
              <a:rPr sz="2100">
                <a:uFill>
                  <a:solidFill/>
                </a:uFill>
              </a:rPr>
              <a:t>Line-spacing for bullets has been set for you. There should </a:t>
            </a:r>
            <a:r>
              <a:rPr b="1" sz="2100" u="sng">
                <a:uFill>
                  <a:solidFill/>
                </a:uFill>
              </a:rPr>
              <a:t>not</a:t>
            </a:r>
            <a:r>
              <a:rPr sz="2100">
                <a:uFill>
                  <a:solidFill/>
                </a:uFill>
              </a:rPr>
              <a:t> be a need to add an extra “carriage return” (Enter key) between bullets.</a:t>
            </a:r>
            <a:endParaRPr sz="2100">
              <a:uFill>
                <a:solidFill/>
              </a:uFill>
            </a:endParaRPr>
          </a:p>
          <a:p>
            <a:pPr lvl="0">
              <a:defRPr sz="1800">
                <a:uFillTx/>
              </a:defRPr>
            </a:pPr>
            <a:r>
              <a:rPr sz="2100">
                <a:uFill>
                  <a:solidFill/>
                </a:uFill>
              </a:rPr>
              <a:t>Read the “Helpful Hints” provided in the </a:t>
            </a:r>
            <a:r>
              <a:rPr sz="2100">
                <a:uFill>
                  <a:solidFill/>
                </a:uFill>
              </a:rPr>
              <a:t>Presenter Notes of this slide</a:t>
            </a:r>
            <a:r>
              <a:rPr sz="2100">
                <a:uFill>
                  <a:solidFill/>
                </a:uFill>
              </a:rPr>
              <a:t> (</a:t>
            </a:r>
            <a:r>
              <a:rPr sz="2100">
                <a:uFill>
                  <a:solidFill/>
                </a:uFill>
              </a:rPr>
              <a:t>select “Show Presenter Notes” from</a:t>
            </a:r>
            <a:r>
              <a:rPr sz="2100">
                <a:uFill>
                  <a:solidFill/>
                </a:uFill>
              </a:rPr>
              <a:t> the “View” menu).</a:t>
            </a:r>
          </a:p>
        </p:txBody>
      </p:sp>
      <p:sp>
        <p:nvSpPr>
          <p:cNvPr id="66" name="Shape 66"/>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6" name="Shape 126"/>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Agenda</a:t>
            </a:r>
          </a:p>
        </p:txBody>
      </p:sp>
      <p:sp>
        <p:nvSpPr>
          <p:cNvPr id="127" name="Shape 127"/>
          <p:cNvSpPr/>
          <p:nvPr>
            <p:ph type="body" idx="1"/>
          </p:nvPr>
        </p:nvSpPr>
        <p:spPr>
          <a:prstGeom prst="rect">
            <a:avLst/>
          </a:prstGeom>
        </p:spPr>
        <p:txBody>
          <a:bodyPr/>
          <a:lstStyle/>
          <a:p>
            <a:pPr lvl="0" marL="0" indent="0" defTabSz="914400">
              <a:spcBef>
                <a:spcPts val="1500"/>
              </a:spcBef>
              <a:buClr>
                <a:srgbClr val="000000"/>
              </a:buClr>
              <a:buSzPct val="100000"/>
              <a:buFont typeface="Arial"/>
              <a:buChar char="•"/>
              <a:defRPr sz="1800">
                <a:uFillTx/>
              </a:defRPr>
            </a:pPr>
            <a:r>
              <a:t>Do some level setting</a:t>
            </a:r>
          </a:p>
          <a:p>
            <a:pPr lvl="0" marL="0" indent="0" defTabSz="914400">
              <a:spcBef>
                <a:spcPts val="1500"/>
              </a:spcBef>
              <a:buClr>
                <a:srgbClr val="000000"/>
              </a:buClr>
              <a:buSzPct val="100000"/>
              <a:buFont typeface="Arial"/>
              <a:buChar char="•"/>
              <a:defRPr sz="1800">
                <a:uFillTx/>
              </a:defRPr>
            </a:pPr>
            <a:r>
              <a:t>Introduction (How We All Got Here)</a:t>
            </a:r>
          </a:p>
          <a:p>
            <a:pPr lvl="1" marL="0" indent="0" defTabSz="914400">
              <a:spcBef>
                <a:spcPts val="1500"/>
              </a:spcBef>
              <a:buClr>
                <a:srgbClr val="000000"/>
              </a:buClr>
              <a:buSzPct val="100000"/>
              <a:buFont typeface="Arial"/>
              <a:buChar char="•"/>
              <a:defRPr sz="1800">
                <a:uFillTx/>
              </a:defRPr>
            </a:pPr>
            <a:r>
              <a:t>Part One - What’s A Useful Metric?  Metrics, Measurement, Models, &amp; Meaning</a:t>
            </a:r>
          </a:p>
          <a:p>
            <a:pPr lvl="0" marL="0" indent="0" defTabSz="914400">
              <a:spcBef>
                <a:spcPts val="1500"/>
              </a:spcBef>
              <a:buClr>
                <a:srgbClr val="000000"/>
              </a:buClr>
              <a:buSzPct val="100000"/>
              <a:buFont typeface="Arial"/>
              <a:buChar char="•"/>
              <a:defRPr sz="1800">
                <a:uFillTx/>
              </a:defRPr>
            </a:pPr>
            <a:r>
              <a:t>Part Two - Building Metrics With GQM (for fun and profit)</a:t>
            </a:r>
          </a:p>
          <a:p>
            <a:pPr lvl="0" marL="0" indent="0" defTabSz="914400">
              <a:spcBef>
                <a:spcPts val="1500"/>
              </a:spcBef>
              <a:buClr>
                <a:srgbClr val="000000"/>
              </a:buClr>
              <a:buSzPct val="100000"/>
              <a:buFont typeface="Arial"/>
              <a:buChar char="•"/>
              <a:defRPr sz="1800">
                <a:uFillTx/>
              </a:defRPr>
            </a:pPr>
            <a:r>
              <a:t>Part Three - Why Scorecards Suck (the value of visualization)</a:t>
            </a:r>
          </a:p>
        </p:txBody>
      </p:sp>
      <p:sp>
        <p:nvSpPr>
          <p:cNvPr id="128" name="Shape 128"/>
          <p:cNvSpPr/>
          <p:nvPr>
            <p:ph type="sldNum" sz="quarter" idx="2"/>
          </p:nvPr>
        </p:nvSpPr>
        <p:spPr>
          <a:xfrm>
            <a:off x="4464034" y="4874061"/>
            <a:ext cx="166595"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29" name="Shape 129"/>
          <p:cNvSpPr/>
          <p:nvPr/>
        </p:nvSpPr>
        <p:spPr>
          <a:xfrm>
            <a:off x="1319212" y="4841081"/>
            <a:ext cx="194073" cy="139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PART 1:  INTRODUCTION</a:t>
            </a:r>
          </a:p>
        </p:txBody>
      </p:sp>
    </p:spTree>
  </p:cSld>
  <p:clrMapOvr>
    <a:masterClrMapping/>
  </p:clrMapOvr>
  <p:transition spd="slow" advClick="1">
    <p:dissolve/>
  </p:transition>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33" name="Shape 133"/>
          <p:cNvSpPr/>
          <p:nvPr>
            <p:ph type="body" idx="1"/>
          </p:nvPr>
        </p:nvSpPr>
        <p:spPr>
          <a:xfrm>
            <a:off x="639707" y="1299542"/>
            <a:ext cx="8423386" cy="2544416"/>
          </a:xfrm>
          <a:prstGeom prst="rect">
            <a:avLst/>
          </a:prstGeom>
        </p:spPr>
        <p:txBody>
          <a:bodyPr/>
          <a:lstStyle/>
          <a:p>
            <a:pPr lvl="0" marL="457200" indent="-457200">
              <a:lnSpc>
                <a:spcPct val="150000"/>
              </a:lnSpc>
              <a:buSzPct val="50000"/>
              <a:defRPr sz="1800">
                <a:uFillTx/>
              </a:defRPr>
            </a:pPr>
            <a:r>
              <a:rPr sz="3300">
                <a:uFill>
                  <a:solidFill/>
                </a:uFill>
              </a:rPr>
              <a:t>Who are we?</a:t>
            </a:r>
            <a:endParaRPr sz="3300">
              <a:uFill>
                <a:solidFill/>
              </a:uFill>
            </a:endParaRPr>
          </a:p>
          <a:p>
            <a:pPr lvl="0" marL="457200" indent="-457200">
              <a:lnSpc>
                <a:spcPct val="150000"/>
              </a:lnSpc>
              <a:buSzPct val="50000"/>
              <a:defRPr sz="1800">
                <a:uFillTx/>
              </a:defRPr>
            </a:pPr>
            <a:r>
              <a:rPr sz="3300">
                <a:uFill>
                  <a:solidFill/>
                </a:uFill>
              </a:rPr>
              <a:t>Our goal for you is….</a:t>
            </a:r>
            <a:endParaRPr sz="3300">
              <a:uFill>
                <a:solidFill/>
              </a:uFill>
            </a:endParaRPr>
          </a:p>
          <a:p>
            <a:pPr lvl="0" marL="457200" indent="-457200">
              <a:lnSpc>
                <a:spcPct val="150000"/>
              </a:lnSpc>
              <a:buSzPct val="50000"/>
              <a:defRPr sz="1800">
                <a:uFillTx/>
              </a:defRPr>
            </a:pPr>
            <a:r>
              <a:rPr sz="3300">
                <a:uFill>
                  <a:solidFill/>
                </a:uFill>
              </a:rPr>
              <a:t>What does your boss want out of this?</a:t>
            </a:r>
          </a:p>
        </p:txBody>
      </p:sp>
      <p:sp>
        <p:nvSpPr>
          <p:cNvPr id="134" name="Shape 134"/>
          <p:cNvSpPr/>
          <p:nvPr>
            <p:ph type="sldNum" sz="quarter" idx="2"/>
          </p:nvPr>
        </p:nvSpPr>
        <p:spPr>
          <a:xfrm>
            <a:off x="4464034" y="4874061"/>
            <a:ext cx="166595"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35" name="Shape 135"/>
          <p:cNvSpPr/>
          <p:nvPr/>
        </p:nvSpPr>
        <p:spPr>
          <a:xfrm>
            <a:off x="1319212" y="4841081"/>
            <a:ext cx="194073" cy="139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37" name="Shape 137"/>
          <p:cNvSpPr/>
          <p:nvPr>
            <p:ph type="body" idx="1"/>
          </p:nvPr>
        </p:nvSpPr>
        <p:spPr>
          <a:xfrm>
            <a:off x="4208407" y="1470324"/>
            <a:ext cx="4679813" cy="1500287"/>
          </a:xfrm>
          <a:prstGeom prst="rect">
            <a:avLst/>
          </a:prstGeom>
        </p:spPr>
        <p:txBody>
          <a:bodyPr/>
          <a:lstStyle>
            <a:lvl1pPr marL="457200" indent="-457200">
              <a:lnSpc>
                <a:spcPct val="150000"/>
              </a:lnSpc>
              <a:buSzPct val="50000"/>
              <a:defRPr sz="3300"/>
            </a:lvl1pPr>
          </a:lstStyle>
          <a:p>
            <a:pPr lvl="0">
              <a:defRPr sz="1800">
                <a:uFillTx/>
              </a:defRPr>
            </a:pPr>
            <a:r>
              <a:rPr sz="3300">
                <a:uFill>
                  <a:solidFill/>
                </a:uFill>
              </a:rPr>
              <a:t>There is no “Secure”, only Securing…</a:t>
            </a:r>
          </a:p>
        </p:txBody>
      </p:sp>
      <p:sp>
        <p:nvSpPr>
          <p:cNvPr id="138" name="Shape 138"/>
          <p:cNvSpPr/>
          <p:nvPr>
            <p:ph type="sldNum" sz="quarter" idx="2"/>
          </p:nvPr>
        </p:nvSpPr>
        <p:spPr>
          <a:xfrm>
            <a:off x="4464034" y="4874061"/>
            <a:ext cx="166595"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39" name="Shape 139"/>
          <p:cNvSpPr/>
          <p:nvPr/>
        </p:nvSpPr>
        <p:spPr>
          <a:xfrm>
            <a:off x="1319212" y="4841081"/>
            <a:ext cx="194073" cy="139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a:t>
            </a:r>
          </a:p>
        </p:txBody>
      </p:sp>
      <p:pic>
        <p:nvPicPr>
          <p:cNvPr id="140" name="Yoda_SWSB.png"/>
          <p:cNvPicPr/>
          <p:nvPr/>
        </p:nvPicPr>
        <p:blipFill>
          <a:blip r:embed="rId2">
            <a:extLst/>
          </a:blip>
          <a:stretch>
            <a:fillRect/>
          </a:stretch>
        </p:blipFill>
        <p:spPr>
          <a:xfrm>
            <a:off x="676275" y="355600"/>
            <a:ext cx="3256280" cy="3907536"/>
          </a:xfrm>
          <a:prstGeom prst="rect">
            <a:avLst/>
          </a:prstGeom>
          <a:ln w="12700">
            <a:miter lim="400000"/>
          </a:ln>
        </p:spPr>
      </p:pic>
    </p:spTree>
  </p:cSld>
  <p:clrMapOvr>
    <a:masterClrMapping/>
  </p:clrMapOvr>
  <p:transition spd="slow" advClick="1">
    <p:dissolve/>
  </p:transition>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INTRODUCTION</a:t>
            </a:r>
          </a:p>
        </p:txBody>
      </p:sp>
    </p:spTree>
  </p:cSld>
  <p:clrMapOvr>
    <a:masterClrMapping/>
  </p:clrMapOvr>
  <p:transition spd="slow" advClick="1">
    <p:dissolve/>
  </p:transition>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4" name="Shape 144"/>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145" name="Shape 145"/>
          <p:cNvSpPr/>
          <p:nvPr>
            <p:ph type="title"/>
          </p:nvPr>
        </p:nvSpPr>
        <p:spPr>
          <a:xfrm>
            <a:off x="355392" y="2040999"/>
            <a:ext cx="8383879" cy="857251"/>
          </a:xfrm>
          <a:prstGeom prst="rect">
            <a:avLst/>
          </a:prstGeom>
        </p:spPr>
        <p:txBody>
          <a:bodyPr/>
          <a:lstStyle>
            <a:lvl1pPr>
              <a:defRPr sz="3100">
                <a:solidFill>
                  <a:srgbClr val="044872"/>
                </a:solidFill>
              </a:defRPr>
            </a:lvl1pPr>
          </a:lstStyle>
          <a:p>
            <a:pPr lvl="0">
              <a:defRPr b="0" sz="1800">
                <a:solidFill>
                  <a:srgbClr val="000000"/>
                </a:solidFill>
                <a:uFillTx/>
              </a:defRPr>
            </a:pPr>
            <a:r>
              <a:rPr b="1" sz="3100">
                <a:solidFill>
                  <a:srgbClr val="044872"/>
                </a:solidFill>
                <a:uFill>
                  <a:solidFill>
                    <a:srgbClr val="008F94"/>
                  </a:solidFill>
                </a:uFill>
              </a:rPr>
              <a:t>The current state of metrics in the industry...</a:t>
            </a:r>
          </a:p>
        </p:txBody>
      </p:sp>
      <p:sp>
        <p:nvSpPr>
          <p:cNvPr id="146" name="Shape 146"/>
          <p:cNvSpPr/>
          <p:nvPr>
            <p:ph type="sldNum" sz="quarter" idx="2"/>
          </p:nvPr>
        </p:nvSpPr>
        <p:spPr>
          <a:xfrm>
            <a:off x="4464034" y="4874061"/>
            <a:ext cx="166595"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8" name="image00-enhanced.jpeg"/>
          <p:cNvPicPr/>
          <p:nvPr/>
        </p:nvPicPr>
        <p:blipFill>
          <a:blip r:embed="rId2">
            <a:extLst/>
          </a:blip>
          <a:srcRect l="102" t="0" r="0" b="0"/>
          <a:stretch>
            <a:fillRect/>
          </a:stretch>
        </p:blipFill>
        <p:spPr>
          <a:xfrm>
            <a:off x="-3969" y="-666055"/>
            <a:ext cx="9151970" cy="7265500"/>
          </a:xfrm>
          <a:prstGeom prst="rect">
            <a:avLst/>
          </a:prstGeom>
          <a:ln w="12700">
            <a:miter lim="400000"/>
          </a:ln>
        </p:spPr>
      </p:pic>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8</a:t>
            </a:r>
          </a:p>
        </p:txBody>
      </p:sp>
      <p:sp>
        <p:nvSpPr>
          <p:cNvPr id="151" name="Shape 151"/>
          <p:cNvSpPr/>
          <p:nvPr>
            <p:ph type="title"/>
          </p:nvPr>
        </p:nvSpPr>
        <p:spPr>
          <a:xfrm>
            <a:off x="454611" y="1824459"/>
            <a:ext cx="8185441" cy="1494582"/>
          </a:xfrm>
          <a:prstGeom prst="rect">
            <a:avLst/>
          </a:prstGeom>
        </p:spPr>
        <p:txBody>
          <a:bodyPr/>
          <a:lstStyle>
            <a:lvl1pPr>
              <a:lnSpc>
                <a:spcPct val="80000"/>
              </a:lnSpc>
              <a:defRPr sz="7200"/>
            </a:lvl1pPr>
          </a:lstStyle>
          <a:p>
            <a:pPr lvl="0">
              <a:defRPr b="0" sz="1800">
                <a:solidFill>
                  <a:srgbClr val="000000"/>
                </a:solidFill>
                <a:uFillTx/>
              </a:defRPr>
            </a:pPr>
            <a:r>
              <a:rPr b="1" sz="7200">
                <a:solidFill>
                  <a:srgbClr val="008F94"/>
                </a:solidFill>
                <a:uFill>
                  <a:solidFill>
                    <a:srgbClr val="008F94"/>
                  </a:solidFill>
                </a:uFill>
              </a:rPr>
              <a:t>Just Kidding</a:t>
            </a:r>
          </a:p>
        </p:txBody>
      </p:sp>
      <p:sp>
        <p:nvSpPr>
          <p:cNvPr id="152" name="Shape 152"/>
          <p:cNvSpPr/>
          <p:nvPr>
            <p:ph type="sldNum" sz="quarter" idx="2"/>
          </p:nvPr>
        </p:nvSpPr>
        <p:spPr>
          <a:xfrm>
            <a:off x="4464034" y="4874061"/>
            <a:ext cx="166595"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53" name="Shape 153"/>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8</a:t>
            </a: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8</a:t>
            </a:r>
          </a:p>
        </p:txBody>
      </p:sp>
      <p:sp>
        <p:nvSpPr>
          <p:cNvPr id="156" name="Shape 156"/>
          <p:cNvSpPr/>
          <p:nvPr>
            <p:ph type="title"/>
          </p:nvPr>
        </p:nvSpPr>
        <p:spPr>
          <a:xfrm>
            <a:off x="479279" y="1824459"/>
            <a:ext cx="8185442" cy="2326482"/>
          </a:xfrm>
          <a:prstGeom prst="rect">
            <a:avLst/>
          </a:prstGeom>
        </p:spPr>
        <p:txBody>
          <a:bodyPr/>
          <a:lstStyle/>
          <a:p>
            <a:pPr lvl="0">
              <a:lnSpc>
                <a:spcPct val="80000"/>
              </a:lnSpc>
              <a:defRPr b="0" sz="1800">
                <a:solidFill>
                  <a:srgbClr val="000000"/>
                </a:solidFill>
                <a:uFillTx/>
              </a:defRPr>
            </a:pPr>
            <a:r>
              <a:rPr b="1" sz="7200">
                <a:solidFill>
                  <a:srgbClr val="008F94"/>
                </a:solidFill>
                <a:uFill>
                  <a:solidFill>
                    <a:srgbClr val="008F94"/>
                  </a:solidFill>
                </a:uFill>
              </a:rPr>
              <a:t>Just Kidding </a:t>
            </a:r>
            <a:br>
              <a:rPr b="1" sz="7200">
                <a:solidFill>
                  <a:srgbClr val="008F94"/>
                </a:solidFill>
                <a:uFill>
                  <a:solidFill>
                    <a:srgbClr val="008F94"/>
                  </a:solidFill>
                </a:uFill>
              </a:rPr>
            </a:br>
            <a:r>
              <a:rPr b="1" sz="7200">
                <a:solidFill>
                  <a:srgbClr val="C82506"/>
                </a:solidFill>
                <a:uFill>
                  <a:solidFill>
                    <a:srgbClr val="008F94"/>
                  </a:solidFill>
                </a:uFill>
              </a:rPr>
              <a:t>- It’s Worse</a:t>
            </a:r>
          </a:p>
        </p:txBody>
      </p:sp>
      <p:sp>
        <p:nvSpPr>
          <p:cNvPr id="157" name="Shape 15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58" name="Shape 158"/>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8</a:t>
            </a:r>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sp>
        <p:nvSpPr>
          <p:cNvPr id="161" name="Shape 161"/>
          <p:cNvSpPr/>
          <p:nvPr>
            <p:ph type="title"/>
          </p:nvPr>
        </p:nvSpPr>
        <p:spPr>
          <a:xfrm>
            <a:off x="2950372" y="1709018"/>
            <a:ext cx="3243256" cy="1725464"/>
          </a:xfrm>
          <a:prstGeom prst="rect">
            <a:avLst/>
          </a:prstGeom>
        </p:spPr>
        <p:txBody>
          <a:bodyPr/>
          <a:lstStyle>
            <a:lvl1pPr>
              <a:lnSpc>
                <a:spcPct val="80000"/>
              </a:lnSpc>
              <a:defRPr sz="8100"/>
            </a:lvl1pPr>
          </a:lstStyle>
          <a:p>
            <a:pPr lvl="0">
              <a:defRPr b="0" sz="1800">
                <a:solidFill>
                  <a:srgbClr val="000000"/>
                </a:solidFill>
                <a:uFillTx/>
              </a:defRPr>
            </a:pPr>
            <a:r>
              <a:rPr b="1" sz="8100">
                <a:solidFill>
                  <a:srgbClr val="008F94"/>
                </a:solidFill>
                <a:uFill>
                  <a:solidFill>
                    <a:srgbClr val="008F94"/>
                  </a:solidFill>
                </a:uFill>
              </a:rPr>
              <a:t>WHY?</a:t>
            </a:r>
          </a:p>
        </p:txBody>
      </p:sp>
      <p:sp>
        <p:nvSpPr>
          <p:cNvPr id="162" name="Shape 162"/>
          <p:cNvSpPr/>
          <p:nvPr>
            <p:ph type="sldNum" sz="quarter" idx="2"/>
          </p:nvPr>
        </p:nvSpPr>
        <p:spPr>
          <a:xfrm>
            <a:off x="4429040" y="4874061"/>
            <a:ext cx="236582" cy="22403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63" name="Shape 163"/>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70" name="droppedImage.png"/>
          <p:cNvPicPr/>
          <p:nvPr/>
        </p:nvPicPr>
        <p:blipFill>
          <a:blip r:embed="rId2">
            <a:extLst/>
          </a:blip>
          <a:stretch>
            <a:fillRect/>
          </a:stretch>
        </p:blipFill>
        <p:spPr>
          <a:xfrm>
            <a:off x="3219304" y="767027"/>
            <a:ext cx="5524501" cy="3690673"/>
          </a:xfrm>
          <a:prstGeom prst="rect">
            <a:avLst/>
          </a:prstGeom>
          <a:ln w="12700">
            <a:miter lim="400000"/>
          </a:ln>
          <a:effectLst>
            <a:outerShdw sx="100000" sy="100000" kx="0" ky="0" algn="b" rotWithShape="0" blurRad="38100" dist="19999" dir="5400000">
              <a:srgbClr val="000000">
                <a:alpha val="38000"/>
              </a:srgbClr>
            </a:outerShdw>
          </a:effectLst>
        </p:spPr>
      </p:pic>
      <p:sp>
        <p:nvSpPr>
          <p:cNvPr id="71" name="Shape 71"/>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Using This Template</a:t>
            </a:r>
          </a:p>
        </p:txBody>
      </p:sp>
      <p:sp>
        <p:nvSpPr>
          <p:cNvPr id="72" name="Shape 72"/>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73" name="Shape 73"/>
          <p:cNvSpPr/>
          <p:nvPr/>
        </p:nvSpPr>
        <p:spPr>
          <a:xfrm>
            <a:off x="157162" y="1160462"/>
            <a:ext cx="2249488" cy="2692402"/>
          </a:xfrm>
          <a:prstGeom prst="rect">
            <a:avLst/>
          </a:prstGeom>
          <a:ln w="12700">
            <a:round/>
          </a:ln>
          <a:extLst>
            <a:ext uri="{C572A759-6A51-4108-AA02-DFA0A04FC94B}">
              <ma14:wrappingTextBoxFlag xmlns:ma14="http://schemas.microsoft.com/office/mac/drawingml/2011/main" val="1"/>
            </a:ext>
          </a:extLst>
        </p:spPr>
        <p:txBody>
          <a:bodyPr lIns="38100" tIns="38100" rIns="38100" bIns="38100"/>
          <a:lstStyle/>
          <a:p>
            <a:pPr lvl="0" algn="r">
              <a:spcBef>
                <a:spcPts val="900"/>
              </a:spcBef>
              <a:buClr>
                <a:srgbClr val="1B8E91"/>
              </a:buClr>
              <a:defRPr>
                <a:uFillTx/>
              </a:defRPr>
            </a:pPr>
            <a:r>
              <a:rPr sz="1700">
                <a:uFill>
                  <a:solidFill/>
                </a:uFill>
                <a:latin typeface="+mn-lt"/>
                <a:ea typeface="+mn-ea"/>
                <a:cs typeface="+mn-cs"/>
                <a:sym typeface="Arial"/>
              </a:rPr>
              <a:t>There are 5 pre-formatted slide layouts for you to use. These can be accessed by selecting </a:t>
            </a:r>
            <a:r>
              <a:rPr b="1" sz="1700">
                <a:uFill>
                  <a:solidFill/>
                </a:uFill>
                <a:latin typeface="+mn-lt"/>
                <a:ea typeface="+mn-ea"/>
                <a:cs typeface="+mn-cs"/>
                <a:sym typeface="Arial"/>
              </a:rPr>
              <a:t>Show Master Slides</a:t>
            </a:r>
            <a:r>
              <a:rPr sz="1700">
                <a:uFill>
                  <a:solidFill/>
                </a:uFill>
                <a:latin typeface="+mn-lt"/>
                <a:ea typeface="+mn-ea"/>
                <a:cs typeface="+mn-cs"/>
                <a:sym typeface="Arial"/>
              </a:rPr>
              <a:t> from the </a:t>
            </a:r>
            <a:r>
              <a:rPr b="1" sz="1700">
                <a:uFill>
                  <a:solidFill/>
                </a:uFill>
                <a:latin typeface="+mn-lt"/>
                <a:ea typeface="+mn-ea"/>
                <a:cs typeface="+mn-cs"/>
                <a:sym typeface="Arial"/>
              </a:rPr>
              <a:t>View</a:t>
            </a:r>
            <a:r>
              <a:rPr sz="1700">
                <a:uFill>
                  <a:solidFill/>
                </a:uFill>
                <a:latin typeface="+mn-lt"/>
                <a:ea typeface="+mn-ea"/>
                <a:cs typeface="+mn-cs"/>
                <a:sym typeface="Arial"/>
              </a:rPr>
              <a:t> menu</a:t>
            </a:r>
          </a:p>
        </p:txBody>
      </p:sp>
      <p:sp>
        <p:nvSpPr>
          <p:cNvPr id="74" name="Shape 74"/>
          <p:cNvSpPr/>
          <p:nvPr/>
        </p:nvSpPr>
        <p:spPr>
          <a:xfrm>
            <a:off x="2525713" y="2089150"/>
            <a:ext cx="476251" cy="0"/>
          </a:xfrm>
          <a:prstGeom prst="line">
            <a:avLst/>
          </a:prstGeom>
          <a:ln w="25400">
            <a:solidFill/>
            <a:round/>
            <a:tailEnd type="triangle"/>
          </a:ln>
          <a:effectLst>
            <a:outerShdw sx="100000" sy="100000" kx="0" ky="0" algn="b" rotWithShape="0" blurRad="38100" dist="20000" dir="5400000">
              <a:srgbClr val="000000">
                <a:alpha val="38000"/>
              </a:srgbClr>
            </a:outerShdw>
          </a:effectLst>
        </p:spPr>
        <p:txBody>
          <a:bodyPr lIns="0" tIns="0" rIns="0" bIns="0"/>
          <a:lstStyle/>
          <a:p>
            <a:pPr lvl="0">
              <a:buClrTx/>
              <a:defRPr sz="1200">
                <a:uFillTx/>
                <a:latin typeface="Helvetica"/>
                <a:ea typeface="Helvetica"/>
                <a:cs typeface="Helvetica"/>
                <a:sym typeface="Helvetica"/>
              </a:defRPr>
            </a:pPr>
          </a:p>
        </p:txBody>
      </p:sp>
      <p:sp>
        <p:nvSpPr>
          <p:cNvPr id="75" name="Shape 75"/>
          <p:cNvSpPr/>
          <p:nvPr/>
        </p:nvSpPr>
        <p:spPr>
          <a:xfrm>
            <a:off x="2001838" y="1073150"/>
            <a:ext cx="523876" cy="26082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18" y="0"/>
                </a:moveTo>
                <a:lnTo>
                  <a:pt x="21600" y="0"/>
                </a:lnTo>
                <a:cubicBezTo>
                  <a:pt x="21382" y="7200"/>
                  <a:pt x="21164" y="14400"/>
                  <a:pt x="20945" y="21600"/>
                </a:cubicBezTo>
                <a:lnTo>
                  <a:pt x="0" y="21600"/>
                </a:lnTo>
                <a:lnTo>
                  <a:pt x="0" y="21600"/>
                </a:lnTo>
              </a:path>
            </a:pathLst>
          </a:custGeom>
          <a:ln w="25400">
            <a:solidFill/>
            <a:round/>
          </a:ln>
          <a:effectLst>
            <a:outerShdw sx="100000" sy="100000" kx="0" ky="0" algn="b" rotWithShape="0" blurRad="38100" dist="20000" dir="5400000">
              <a:srgbClr val="000000">
                <a:alpha val="38000"/>
              </a:srgbClr>
            </a:outerShdw>
          </a:effectLst>
        </p:spPr>
        <p:txBody>
          <a:bodyPr lIns="0" tIns="0" rIns="0" bIns="0"/>
          <a:lstStyle/>
          <a:p>
            <a:pPr lvl="0">
              <a:buClrTx/>
              <a:defRPr sz="1200">
                <a:uFillTx/>
                <a:latin typeface="Helvetica"/>
                <a:ea typeface="Helvetica"/>
                <a:cs typeface="Helvetica"/>
                <a:sym typeface="Helvetica"/>
              </a:defRPr>
            </a:pPr>
          </a:p>
        </p:txBody>
      </p:sp>
      <p:sp>
        <p:nvSpPr>
          <p:cNvPr id="76" name="Shape 76"/>
          <p:cNvSpPr/>
          <p:nvPr/>
        </p:nvSpPr>
        <p:spPr>
          <a:xfrm>
            <a:off x="2997200" y="1104900"/>
            <a:ext cx="977900" cy="1765300"/>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ln w="25400">
            <a:solidFill/>
            <a:miter lim="400000"/>
          </a:ln>
        </p:spPr>
        <p:txBody>
          <a:bodyPr lIns="38100" tIns="38100" rIns="38100" bIns="38100"/>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Shape 165"/>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sp>
        <p:nvSpPr>
          <p:cNvPr id="166" name="Shape 16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67" name="Shape 167"/>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pic>
        <p:nvPicPr>
          <p:cNvPr id="168" name="SCURITY.jpg"/>
          <p:cNvPicPr/>
          <p:nvPr/>
        </p:nvPicPr>
        <p:blipFill>
          <a:blip r:embed="rId2">
            <a:extLst/>
          </a:blip>
          <a:stretch>
            <a:fillRect/>
          </a:stretch>
        </p:blipFill>
        <p:spPr>
          <a:xfrm>
            <a:off x="-20412" y="-127000"/>
            <a:ext cx="9135487" cy="6093189"/>
          </a:xfrm>
          <a:prstGeom prst="rect">
            <a:avLst/>
          </a:prstGeom>
          <a:ln w="12700">
            <a:miter lim="400000"/>
          </a:ln>
        </p:spPr>
      </p:pic>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sp>
        <p:nvSpPr>
          <p:cNvPr id="171" name="Shape 17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72" name="Shape 172"/>
          <p:cNvSpPr/>
          <p:nvPr/>
        </p:nvSpPr>
        <p:spPr>
          <a:xfrm>
            <a:off x="1345406" y="4894658"/>
            <a:ext cx="141673"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a:t>
            </a:r>
          </a:p>
        </p:txBody>
      </p:sp>
      <p:pic>
        <p:nvPicPr>
          <p:cNvPr id="173" name="SCURITY.jpg"/>
          <p:cNvPicPr/>
          <p:nvPr/>
        </p:nvPicPr>
        <p:blipFill>
          <a:blip r:embed="rId2">
            <a:extLst/>
          </a:blip>
          <a:stretch>
            <a:fillRect/>
          </a:stretch>
        </p:blipFill>
        <p:spPr>
          <a:xfrm>
            <a:off x="-20412" y="-127000"/>
            <a:ext cx="9135487" cy="6093189"/>
          </a:xfrm>
          <a:prstGeom prst="rect">
            <a:avLst/>
          </a:prstGeom>
          <a:ln w="12700">
            <a:miter lim="400000"/>
          </a:ln>
        </p:spPr>
      </p:pic>
      <p:sp>
        <p:nvSpPr>
          <p:cNvPr id="174" name="Shape 174"/>
          <p:cNvSpPr/>
          <p:nvPr/>
        </p:nvSpPr>
        <p:spPr>
          <a:xfrm>
            <a:off x="3513242" y="133945"/>
            <a:ext cx="4494611" cy="101481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6400">
                <a:solidFill>
                  <a:srgbClr val="C82506"/>
                </a:solidFill>
                <a:latin typeface="+mn-lt"/>
                <a:ea typeface="+mn-ea"/>
                <a:cs typeface="+mn-cs"/>
                <a:sym typeface="Arial"/>
              </a:defRPr>
            </a:lvl1pPr>
          </a:lstStyle>
          <a:p>
            <a:pPr lvl="0">
              <a:defRPr b="0" sz="1800">
                <a:solidFill>
                  <a:srgbClr val="000000"/>
                </a:solidFill>
                <a:uFillTx/>
              </a:defRPr>
            </a:pPr>
            <a:r>
              <a:rPr b="1" sz="6400">
                <a:solidFill>
                  <a:srgbClr val="C82506"/>
                </a:solidFill>
                <a:uFill>
                  <a:solidFill/>
                </a:uFill>
              </a:rPr>
              <a:t>SECURITY!</a:t>
            </a:r>
          </a:p>
        </p:txBody>
      </p:sp>
    </p:spTree>
  </p:cSld>
  <p:clrMapOvr>
    <a:masterClrMapping/>
  </p:clrMapOvr>
  <p:transitio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76" name="Shape 176"/>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177" name="Shape 177"/>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178" name="Shape 178"/>
          <p:cNvSpPr/>
          <p:nvPr>
            <p:ph type="body" idx="1"/>
          </p:nvPr>
        </p:nvSpPr>
        <p:spPr>
          <a:prstGeom prst="rect">
            <a:avLst/>
          </a:prstGeom>
        </p:spPr>
        <p:txBody>
          <a:bodyPr/>
          <a:lstStyle/>
          <a:p>
            <a:pPr lvl="0"/>
          </a:p>
        </p:txBody>
      </p:sp>
      <p:sp>
        <p:nvSpPr>
          <p:cNvPr id="179" name="Shape 17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180" name="image05.png"/>
          <p:cNvPicPr/>
          <p:nvPr/>
        </p:nvPicPr>
        <p:blipFill>
          <a:blip r:embed="rId2">
            <a:extLst/>
          </a:blip>
          <a:stretch>
            <a:fillRect/>
          </a:stretch>
        </p:blipFill>
        <p:spPr>
          <a:xfrm>
            <a:off x="1514475" y="1476375"/>
            <a:ext cx="2114550" cy="2381250"/>
          </a:xfrm>
          <a:prstGeom prst="rect">
            <a:avLst/>
          </a:prstGeom>
          <a:ln w="12700">
            <a:miter lim="400000"/>
          </a:ln>
        </p:spPr>
      </p:pic>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82" name="Shape 182"/>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183" name="Shape 183"/>
          <p:cNvSpPr/>
          <p:nvPr>
            <p:ph type="body" idx="1"/>
          </p:nvPr>
        </p:nvSpPr>
        <p:spPr>
          <a:prstGeom prst="rect">
            <a:avLst/>
          </a:prstGeom>
        </p:spPr>
        <p:txBody>
          <a:bodyPr/>
          <a:lstStyle/>
          <a:p>
            <a:pPr lvl="0"/>
          </a:p>
        </p:txBody>
      </p:sp>
      <p:sp>
        <p:nvSpPr>
          <p:cNvPr id="184" name="Shape 18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85" name="Shape 185"/>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186" name="image04.jpg"/>
          <p:cNvPicPr/>
          <p:nvPr/>
        </p:nvPicPr>
        <p:blipFill>
          <a:blip r:embed="rId2">
            <a:extLst/>
          </a:blip>
          <a:stretch>
            <a:fillRect/>
          </a:stretch>
        </p:blipFill>
        <p:spPr>
          <a:xfrm>
            <a:off x="3162300" y="1019175"/>
            <a:ext cx="4133850" cy="3100387"/>
          </a:xfrm>
          <a:prstGeom prst="rect">
            <a:avLst/>
          </a:prstGeom>
          <a:ln w="12700">
            <a:miter lim="400000"/>
          </a:ln>
        </p:spPr>
      </p:pic>
      <p:pic>
        <p:nvPicPr>
          <p:cNvPr id="187" name="image03.png"/>
          <p:cNvPicPr/>
          <p:nvPr/>
        </p:nvPicPr>
        <p:blipFill>
          <a:blip r:embed="rId3">
            <a:extLst/>
          </a:blip>
          <a:stretch>
            <a:fillRect/>
          </a:stretch>
        </p:blipFill>
        <p:spPr>
          <a:xfrm>
            <a:off x="1550193" y="1857375"/>
            <a:ext cx="904875" cy="1009650"/>
          </a:xfrm>
          <a:prstGeom prst="rect">
            <a:avLst/>
          </a:prstGeom>
          <a:ln w="12700">
            <a:miter lim="400000"/>
          </a:ln>
        </p:spPr>
      </p:pic>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89" name="Shape 189"/>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190" name="Shape 19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91" name="Shape 191"/>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192" name="image03.png"/>
          <p:cNvPicPr/>
          <p:nvPr/>
        </p:nvPicPr>
        <p:blipFill>
          <a:blip r:embed="rId2">
            <a:extLst/>
          </a:blip>
          <a:stretch>
            <a:fillRect/>
          </a:stretch>
        </p:blipFill>
        <p:spPr>
          <a:xfrm>
            <a:off x="1550193" y="1857375"/>
            <a:ext cx="904875" cy="1009650"/>
          </a:xfrm>
          <a:prstGeom prst="rect">
            <a:avLst/>
          </a:prstGeom>
          <a:ln w="12700">
            <a:miter lim="400000"/>
          </a:ln>
        </p:spPr>
      </p:pic>
      <p:pic>
        <p:nvPicPr>
          <p:cNvPr id="193" name="image04.jpg"/>
          <p:cNvPicPr/>
          <p:nvPr/>
        </p:nvPicPr>
        <p:blipFill>
          <a:blip r:embed="rId3">
            <a:extLst/>
          </a:blip>
          <a:stretch>
            <a:fillRect/>
          </a:stretch>
        </p:blipFill>
        <p:spPr>
          <a:xfrm>
            <a:off x="1400175" y="3238500"/>
            <a:ext cx="1200150" cy="900113"/>
          </a:xfrm>
          <a:prstGeom prst="rect">
            <a:avLst/>
          </a:prstGeom>
          <a:ln w="12700">
            <a:miter lim="400000"/>
          </a:ln>
        </p:spPr>
      </p:pic>
      <p:pic>
        <p:nvPicPr>
          <p:cNvPr id="194" name="image06.jpg"/>
          <p:cNvPicPr/>
          <p:nvPr/>
        </p:nvPicPr>
        <p:blipFill>
          <a:blip r:embed="rId4">
            <a:extLst/>
          </a:blip>
          <a:srcRect l="0" t="32008" r="989" b="1056"/>
          <a:stretch>
            <a:fillRect/>
          </a:stretch>
        </p:blipFill>
        <p:spPr>
          <a:xfrm>
            <a:off x="2789633" y="1447800"/>
            <a:ext cx="5166123" cy="2619376"/>
          </a:xfrm>
          <a:prstGeom prst="rect">
            <a:avLst/>
          </a:prstGeom>
          <a:ln w="12700">
            <a:miter lim="400000"/>
          </a:ln>
        </p:spPr>
      </p:pic>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96" name="Shape 196"/>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197" name="Shape 19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98" name="Shape 198"/>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199" name="image07.jpg"/>
          <p:cNvPicPr/>
          <p:nvPr/>
        </p:nvPicPr>
        <p:blipFill>
          <a:blip r:embed="rId2">
            <a:extLst/>
          </a:blip>
          <a:srcRect l="1249" t="14082" r="623" b="1874"/>
          <a:stretch>
            <a:fillRect/>
          </a:stretch>
        </p:blipFill>
        <p:spPr>
          <a:xfrm>
            <a:off x="2892799" y="885825"/>
            <a:ext cx="3157539" cy="3600451"/>
          </a:xfrm>
          <a:prstGeom prst="rect">
            <a:avLst/>
          </a:prstGeom>
          <a:ln w="12700">
            <a:miter lim="400000"/>
          </a:ln>
        </p:spPr>
      </p:pic>
      <p:pic>
        <p:nvPicPr>
          <p:cNvPr id="200" name="image03.png"/>
          <p:cNvPicPr/>
          <p:nvPr/>
        </p:nvPicPr>
        <p:blipFill>
          <a:blip r:embed="rId3">
            <a:extLst/>
          </a:blip>
          <a:stretch>
            <a:fillRect/>
          </a:stretch>
        </p:blipFill>
        <p:spPr>
          <a:xfrm>
            <a:off x="432448" y="1857375"/>
            <a:ext cx="904875" cy="1009650"/>
          </a:xfrm>
          <a:prstGeom prst="rect">
            <a:avLst/>
          </a:prstGeom>
          <a:ln w="12700">
            <a:miter lim="400000"/>
          </a:ln>
        </p:spPr>
      </p:pic>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02" name="Shape 202"/>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203" name="Shape 20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204" name="Shape 204"/>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205" name="image07.jpg"/>
          <p:cNvPicPr/>
          <p:nvPr/>
        </p:nvPicPr>
        <p:blipFill>
          <a:blip r:embed="rId2">
            <a:extLst/>
          </a:blip>
          <a:srcRect l="1249" t="14082" r="623" b="1874"/>
          <a:stretch>
            <a:fillRect/>
          </a:stretch>
        </p:blipFill>
        <p:spPr>
          <a:xfrm>
            <a:off x="2892799" y="885825"/>
            <a:ext cx="3157539" cy="3600451"/>
          </a:xfrm>
          <a:prstGeom prst="rect">
            <a:avLst/>
          </a:prstGeom>
          <a:ln w="12700">
            <a:miter lim="400000"/>
          </a:ln>
        </p:spPr>
      </p:pic>
      <p:pic>
        <p:nvPicPr>
          <p:cNvPr id="206" name="image03.png"/>
          <p:cNvPicPr/>
          <p:nvPr/>
        </p:nvPicPr>
        <p:blipFill>
          <a:blip r:embed="rId3">
            <a:extLst/>
          </a:blip>
          <a:stretch>
            <a:fillRect/>
          </a:stretch>
        </p:blipFill>
        <p:spPr>
          <a:xfrm>
            <a:off x="432448" y="1857375"/>
            <a:ext cx="904875" cy="1009650"/>
          </a:xfrm>
          <a:prstGeom prst="rect">
            <a:avLst/>
          </a:prstGeom>
          <a:ln w="12700">
            <a:miter lim="400000"/>
          </a:ln>
        </p:spPr>
      </p:pic>
      <p:pic>
        <p:nvPicPr>
          <p:cNvPr id="207" name="Box-4-Blox-3.jpg"/>
          <p:cNvPicPr/>
          <p:nvPr/>
        </p:nvPicPr>
        <p:blipFill>
          <a:blip r:embed="rId4">
            <a:extLst/>
          </a:blip>
          <a:stretch>
            <a:fillRect/>
          </a:stretch>
        </p:blipFill>
        <p:spPr>
          <a:xfrm>
            <a:off x="3483951" y="1170520"/>
            <a:ext cx="4276713" cy="3211422"/>
          </a:xfrm>
          <a:prstGeom prst="rect">
            <a:avLst/>
          </a:prstGeom>
          <a:ln w="12700">
            <a:miter lim="400000"/>
          </a:ln>
        </p:spPr>
      </p:pic>
    </p:spTree>
  </p:cSld>
  <p:clrMapOvr>
    <a:masterClrMapping/>
  </p:clrMapOvr>
  <p:transitio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09" name="Shape 209"/>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210" name="Shape 21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211" name="Shape 211"/>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212" name="Step-On-Lego_o_99914.jpg"/>
          <p:cNvPicPr/>
          <p:nvPr/>
        </p:nvPicPr>
        <p:blipFill>
          <a:blip r:embed="rId2">
            <a:extLst/>
          </a:blip>
          <a:stretch>
            <a:fillRect/>
          </a:stretch>
        </p:blipFill>
        <p:spPr>
          <a:xfrm>
            <a:off x="2311400" y="254000"/>
            <a:ext cx="4826000" cy="4838700"/>
          </a:xfrm>
          <a:prstGeom prst="rect">
            <a:avLst/>
          </a:prstGeom>
          <a:ln w="12700">
            <a:miter lim="400000"/>
          </a:ln>
        </p:spPr>
      </p:pic>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14" name="Shape 214"/>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Why?  #2 - Aggregate Meaning</a:t>
            </a:r>
          </a:p>
        </p:txBody>
      </p:sp>
      <p:sp>
        <p:nvSpPr>
          <p:cNvPr id="215" name="Shape 21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216" name="Shape 216"/>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217" name="image07.jpg"/>
          <p:cNvPicPr/>
          <p:nvPr/>
        </p:nvPicPr>
        <p:blipFill>
          <a:blip r:embed="rId2">
            <a:extLst/>
          </a:blip>
          <a:srcRect l="1249" t="14082" r="623" b="1874"/>
          <a:stretch>
            <a:fillRect/>
          </a:stretch>
        </p:blipFill>
        <p:spPr>
          <a:xfrm>
            <a:off x="2892799" y="885825"/>
            <a:ext cx="3157539" cy="3600451"/>
          </a:xfrm>
          <a:prstGeom prst="rect">
            <a:avLst/>
          </a:prstGeom>
          <a:ln w="12700">
            <a:miter lim="400000"/>
          </a:ln>
        </p:spPr>
      </p:pic>
      <p:pic>
        <p:nvPicPr>
          <p:cNvPr id="218" name="image03.png"/>
          <p:cNvPicPr/>
          <p:nvPr/>
        </p:nvPicPr>
        <p:blipFill>
          <a:blip r:embed="rId3">
            <a:extLst/>
          </a:blip>
          <a:stretch>
            <a:fillRect/>
          </a:stretch>
        </p:blipFill>
        <p:spPr>
          <a:xfrm>
            <a:off x="432448" y="1857375"/>
            <a:ext cx="904875" cy="1009650"/>
          </a:xfrm>
          <a:prstGeom prst="rect">
            <a:avLst/>
          </a:prstGeom>
          <a:ln w="12700">
            <a:miter lim="400000"/>
          </a:ln>
        </p:spPr>
      </p:pic>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title"/>
          </p:nvPr>
        </p:nvSpPr>
        <p:spPr>
          <a:prstGeom prst="rect">
            <a:avLst/>
          </a:prstGeom>
        </p:spPr>
        <p:txBody>
          <a:bodyPr/>
          <a:lstStyle/>
          <a:p>
            <a:pPr lvl="0"/>
          </a:p>
        </p:txBody>
      </p:sp>
      <p:sp>
        <p:nvSpPr>
          <p:cNvPr id="221" name="Shape 221"/>
          <p:cNvSpPr/>
          <p:nvPr>
            <p:ph type="body" idx="1"/>
          </p:nvPr>
        </p:nvSpPr>
        <p:spPr>
          <a:prstGeom prst="rect">
            <a:avLst/>
          </a:prstGeom>
        </p:spPr>
        <p:txBody>
          <a:bodyPr/>
          <a:lstStyle/>
          <a:p>
            <a:pPr lvl="0"/>
          </a:p>
        </p:txBody>
      </p:sp>
      <p:sp>
        <p:nvSpPr>
          <p:cNvPr id="222" name="Shape 22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223" name="Shape 223"/>
          <p:cNvSpPr/>
          <p:nvPr/>
        </p:nvSpPr>
        <p:spPr>
          <a:xfrm>
            <a:off x="-25400" y="-19050"/>
            <a:ext cx="9194801" cy="4506493"/>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grpSp>
        <p:nvGrpSpPr>
          <p:cNvPr id="230" name="Group 230"/>
          <p:cNvGrpSpPr/>
          <p:nvPr/>
        </p:nvGrpSpPr>
        <p:grpSpPr>
          <a:xfrm>
            <a:off x="5184921" y="2615021"/>
            <a:ext cx="1386911" cy="1493206"/>
            <a:chOff x="0" y="0"/>
            <a:chExt cx="1386909" cy="1493205"/>
          </a:xfrm>
        </p:grpSpPr>
        <p:grpSp>
          <p:nvGrpSpPr>
            <p:cNvPr id="226" name="Group 226"/>
            <p:cNvGrpSpPr/>
            <p:nvPr/>
          </p:nvGrpSpPr>
          <p:grpSpPr>
            <a:xfrm>
              <a:off x="0" y="291048"/>
              <a:ext cx="1386910" cy="1202158"/>
              <a:chOff x="0" y="0"/>
              <a:chExt cx="1386909" cy="1202157"/>
            </a:xfrm>
          </p:grpSpPr>
          <p:sp>
            <p:nvSpPr>
              <p:cNvPr id="224" name="Shape 224"/>
              <p:cNvSpPr/>
              <p:nvPr/>
            </p:nvSpPr>
            <p:spPr>
              <a:xfrm>
                <a:off x="0" y="0"/>
                <a:ext cx="1386910" cy="1202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2097"/>
                      <a:pt x="0" y="4683"/>
                    </a:cubicBezTo>
                    <a:lnTo>
                      <a:pt x="0" y="16917"/>
                    </a:lnTo>
                    <a:cubicBezTo>
                      <a:pt x="0" y="19503"/>
                      <a:pt x="4835" y="21600"/>
                      <a:pt x="10800" y="21600"/>
                    </a:cubicBezTo>
                    <a:cubicBezTo>
                      <a:pt x="16765" y="21600"/>
                      <a:pt x="21600" y="19503"/>
                      <a:pt x="21600" y="16917"/>
                    </a:cubicBezTo>
                    <a:lnTo>
                      <a:pt x="21600" y="4683"/>
                    </a:lnTo>
                    <a:cubicBezTo>
                      <a:pt x="21600" y="2097"/>
                      <a:pt x="16765" y="0"/>
                      <a:pt x="10800" y="0"/>
                    </a:cubicBezTo>
                    <a:close/>
                  </a:path>
                </a:pathLst>
              </a:custGeom>
              <a:gradFill flip="none" rotWithShape="1">
                <a:gsLst>
                  <a:gs pos="0">
                    <a:srgbClr val="797979"/>
                  </a:gs>
                  <a:gs pos="50000">
                    <a:srgbClr val="E4E4E4"/>
                  </a:gs>
                  <a:gs pos="100000">
                    <a:srgbClr val="797979"/>
                  </a:gs>
                </a:gsLst>
                <a:lin ang="0" scaled="0"/>
              </a:gra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sp>
            <p:nvSpPr>
              <p:cNvPr id="225" name="Shape 225"/>
              <p:cNvSpPr/>
              <p:nvPr/>
            </p:nvSpPr>
            <p:spPr>
              <a:xfrm>
                <a:off x="0" y="0"/>
                <a:ext cx="1386910" cy="5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799"/>
                    </a:cubicBezTo>
                    <a:cubicBezTo>
                      <a:pt x="0" y="16764"/>
                      <a:pt x="4835" y="21600"/>
                      <a:pt x="10800" y="21600"/>
                    </a:cubicBezTo>
                    <a:cubicBezTo>
                      <a:pt x="16765" y="21600"/>
                      <a:pt x="21600" y="16764"/>
                      <a:pt x="21600" y="10799"/>
                    </a:cubicBezTo>
                    <a:cubicBezTo>
                      <a:pt x="21600" y="4835"/>
                      <a:pt x="16765" y="0"/>
                      <a:pt x="10800" y="0"/>
                    </a:cubicBezTo>
                    <a:close/>
                  </a:path>
                </a:pathLst>
              </a:custGeom>
              <a:solidFill>
                <a:srgbClr val="969696"/>
              </a:soli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grpSp>
        <p:grpSp>
          <p:nvGrpSpPr>
            <p:cNvPr id="229" name="Group 229"/>
            <p:cNvGrpSpPr/>
            <p:nvPr/>
          </p:nvGrpSpPr>
          <p:grpSpPr>
            <a:xfrm>
              <a:off x="0" y="-1"/>
              <a:ext cx="1386910" cy="818734"/>
              <a:chOff x="0" y="0"/>
              <a:chExt cx="1386909" cy="818732"/>
            </a:xfrm>
          </p:grpSpPr>
          <p:sp>
            <p:nvSpPr>
              <p:cNvPr id="227" name="Shape 227"/>
              <p:cNvSpPr/>
              <p:nvPr/>
            </p:nvSpPr>
            <p:spPr>
              <a:xfrm>
                <a:off x="0" y="0"/>
                <a:ext cx="1386910" cy="8187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2097"/>
                      <a:pt x="0" y="4683"/>
                    </a:cubicBezTo>
                    <a:lnTo>
                      <a:pt x="0" y="16917"/>
                    </a:lnTo>
                    <a:cubicBezTo>
                      <a:pt x="0" y="19503"/>
                      <a:pt x="4835" y="21600"/>
                      <a:pt x="10800" y="21600"/>
                    </a:cubicBezTo>
                    <a:cubicBezTo>
                      <a:pt x="16765" y="21600"/>
                      <a:pt x="21600" y="19503"/>
                      <a:pt x="21600" y="16917"/>
                    </a:cubicBezTo>
                    <a:lnTo>
                      <a:pt x="21600" y="4683"/>
                    </a:lnTo>
                    <a:cubicBezTo>
                      <a:pt x="21600" y="2097"/>
                      <a:pt x="16765" y="0"/>
                      <a:pt x="10800" y="0"/>
                    </a:cubicBezTo>
                    <a:close/>
                  </a:path>
                </a:pathLst>
              </a:custGeom>
              <a:gradFill flip="none" rotWithShape="1">
                <a:gsLst>
                  <a:gs pos="0">
                    <a:srgbClr val="575757"/>
                  </a:gs>
                  <a:gs pos="50000">
                    <a:srgbClr val="A7A7A7"/>
                  </a:gs>
                  <a:gs pos="100000">
                    <a:srgbClr val="575757"/>
                  </a:gs>
                </a:gsLst>
                <a:lin ang="0" scaled="0"/>
              </a:gra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sp>
            <p:nvSpPr>
              <p:cNvPr id="228" name="Shape 228"/>
              <p:cNvSpPr/>
              <p:nvPr/>
            </p:nvSpPr>
            <p:spPr>
              <a:xfrm>
                <a:off x="0" y="0"/>
                <a:ext cx="1386910" cy="3543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799"/>
                    </a:cubicBezTo>
                    <a:cubicBezTo>
                      <a:pt x="0" y="16764"/>
                      <a:pt x="4835" y="21600"/>
                      <a:pt x="10800" y="21600"/>
                    </a:cubicBezTo>
                    <a:cubicBezTo>
                      <a:pt x="16765" y="21600"/>
                      <a:pt x="21600" y="16764"/>
                      <a:pt x="21600" y="10799"/>
                    </a:cubicBezTo>
                    <a:cubicBezTo>
                      <a:pt x="21600" y="4835"/>
                      <a:pt x="16765" y="0"/>
                      <a:pt x="10800" y="0"/>
                    </a:cubicBezTo>
                    <a:close/>
                  </a:path>
                </a:pathLst>
              </a:custGeom>
              <a:solidFill>
                <a:srgbClr val="7D7D7D"/>
              </a:soli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grpSp>
      </p:grpSp>
      <p:sp>
        <p:nvSpPr>
          <p:cNvPr id="231" name="Shape 231"/>
          <p:cNvSpPr/>
          <p:nvPr/>
        </p:nvSpPr>
        <p:spPr>
          <a:xfrm>
            <a:off x="2936255" y="3016162"/>
            <a:ext cx="870616" cy="855569"/>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4400"/>
              </a:spcBef>
              <a:buClr>
                <a:srgbClr val="86888B"/>
              </a:buClr>
              <a:buFont typeface="Arial"/>
              <a:defRPr sz="76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7600">
                <a:solidFill>
                  <a:srgbClr val="86888B"/>
                </a:solidFill>
                <a:uFill>
                  <a:solidFill>
                    <a:srgbClr val="86888B"/>
                  </a:solidFill>
                </a:uFill>
              </a:rPr>
              <a:t>√</a:t>
            </a:r>
          </a:p>
        </p:txBody>
      </p:sp>
      <p:sp>
        <p:nvSpPr>
          <p:cNvPr id="232" name="Shape 232"/>
          <p:cNvSpPr/>
          <p:nvPr/>
        </p:nvSpPr>
        <p:spPr>
          <a:xfrm>
            <a:off x="2680639" y="2871903"/>
            <a:ext cx="870615" cy="1032492"/>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5400"/>
              </a:spcBef>
              <a:buClr>
                <a:srgbClr val="BFBFBF"/>
              </a:buClr>
              <a:buFont typeface="Arial"/>
              <a:defRPr sz="9200">
                <a:solidFill>
                  <a:srgbClr val="BFBFBF"/>
                </a:solidFill>
                <a:uFill>
                  <a:solidFill>
                    <a:srgbClr val="BFBFBF"/>
                  </a:solidFill>
                </a:uFill>
                <a:latin typeface="+mn-lt"/>
                <a:ea typeface="+mn-ea"/>
                <a:cs typeface="+mn-cs"/>
                <a:sym typeface="Arial"/>
              </a:defRPr>
            </a:lvl1pPr>
          </a:lstStyle>
          <a:p>
            <a:pPr lvl="0">
              <a:defRPr sz="1800">
                <a:solidFill>
                  <a:srgbClr val="000000"/>
                </a:solidFill>
                <a:uFillTx/>
              </a:defRPr>
            </a:pPr>
            <a:r>
              <a:rPr sz="9200">
                <a:solidFill>
                  <a:srgbClr val="BFBFBF"/>
                </a:solidFill>
                <a:uFill>
                  <a:solidFill>
                    <a:srgbClr val="BFBFBF"/>
                  </a:solidFill>
                </a:uFill>
              </a:rPr>
              <a:t>∫</a:t>
            </a:r>
          </a:p>
        </p:txBody>
      </p:sp>
      <p:pic>
        <p:nvPicPr>
          <p:cNvPr id="233" name="image.png"/>
          <p:cNvPicPr/>
          <p:nvPr/>
        </p:nvPicPr>
        <p:blipFill>
          <a:blip r:embed="rId2">
            <a:extLst/>
          </a:blip>
          <a:stretch>
            <a:fillRect/>
          </a:stretch>
        </p:blipFill>
        <p:spPr>
          <a:xfrm>
            <a:off x="3109619" y="333453"/>
            <a:ext cx="2238544" cy="1703268"/>
          </a:xfrm>
          <a:prstGeom prst="rect">
            <a:avLst/>
          </a:prstGeom>
          <a:ln w="12700">
            <a:miter lim="400000"/>
          </a:ln>
        </p:spPr>
      </p:pic>
      <p:sp>
        <p:nvSpPr>
          <p:cNvPr id="234" name="Shape 234"/>
          <p:cNvSpPr/>
          <p:nvPr/>
        </p:nvSpPr>
        <p:spPr>
          <a:xfrm>
            <a:off x="1955548" y="2563138"/>
            <a:ext cx="870616" cy="855569"/>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4400"/>
              </a:spcBef>
              <a:buClr>
                <a:srgbClr val="86888B"/>
              </a:buClr>
              <a:buFont typeface="Arial"/>
              <a:defRPr sz="76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7600">
                <a:solidFill>
                  <a:srgbClr val="86888B"/>
                </a:solidFill>
                <a:uFill>
                  <a:solidFill>
                    <a:srgbClr val="86888B"/>
                  </a:solidFill>
                </a:uFill>
              </a:rPr>
              <a:t>∑</a:t>
            </a:r>
          </a:p>
        </p:txBody>
      </p:sp>
      <p:sp>
        <p:nvSpPr>
          <p:cNvPr id="235" name="Shape 235"/>
          <p:cNvSpPr/>
          <p:nvPr/>
        </p:nvSpPr>
        <p:spPr>
          <a:xfrm>
            <a:off x="2999969" y="960631"/>
            <a:ext cx="2637525" cy="4916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Framework</a:t>
            </a:r>
          </a:p>
        </p:txBody>
      </p:sp>
      <p:sp>
        <p:nvSpPr>
          <p:cNvPr id="236" name="Shape 236"/>
          <p:cNvSpPr/>
          <p:nvPr/>
        </p:nvSpPr>
        <p:spPr>
          <a:xfrm>
            <a:off x="1885950" y="3071841"/>
            <a:ext cx="2125920" cy="383554"/>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Models</a:t>
            </a:r>
          </a:p>
        </p:txBody>
      </p:sp>
      <p:sp>
        <p:nvSpPr>
          <p:cNvPr id="237" name="Shape 237"/>
          <p:cNvSpPr/>
          <p:nvPr/>
        </p:nvSpPr>
        <p:spPr>
          <a:xfrm>
            <a:off x="5135570" y="3131316"/>
            <a:ext cx="1488144" cy="383554"/>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Data</a:t>
            </a:r>
          </a:p>
        </p:txBody>
      </p:sp>
      <p:sp>
        <p:nvSpPr>
          <p:cNvPr id="238" name="Shape 238"/>
          <p:cNvSpPr/>
          <p:nvPr/>
        </p:nvSpPr>
        <p:spPr>
          <a:xfrm>
            <a:off x="2578139" y="2503663"/>
            <a:ext cx="870616" cy="4916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2600"/>
              </a:spcBef>
              <a:buClr>
                <a:srgbClr val="86888B"/>
              </a:buClr>
              <a:buFont typeface="Arial"/>
              <a:defRPr sz="44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4400">
                <a:solidFill>
                  <a:srgbClr val="86888B"/>
                </a:solidFill>
                <a:uFill>
                  <a:solidFill>
                    <a:srgbClr val="86888B"/>
                  </a:solidFill>
                </a:uFill>
              </a:rPr>
              <a:t>=</a:t>
            </a:r>
          </a:p>
        </p:txBody>
      </p:sp>
      <p:sp>
        <p:nvSpPr>
          <p:cNvPr id="239" name="Shape 239"/>
          <p:cNvSpPr/>
          <p:nvPr/>
        </p:nvSpPr>
        <p:spPr>
          <a:xfrm>
            <a:off x="2236473" y="3451469"/>
            <a:ext cx="870616" cy="42272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2300"/>
              </a:spcBef>
              <a:buClr>
                <a:srgbClr val="BFBFBF"/>
              </a:buClr>
              <a:buFont typeface="Arial"/>
              <a:defRPr sz="3800">
                <a:solidFill>
                  <a:srgbClr val="BFBFBF"/>
                </a:solidFill>
                <a:uFill>
                  <a:solidFill>
                    <a:srgbClr val="BFBFBF"/>
                  </a:solidFill>
                </a:uFill>
                <a:latin typeface="+mn-lt"/>
                <a:ea typeface="+mn-ea"/>
                <a:cs typeface="+mn-cs"/>
                <a:sym typeface="Arial"/>
              </a:defRPr>
            </a:lvl1pPr>
          </a:lstStyle>
          <a:p>
            <a:pPr lvl="0">
              <a:defRPr sz="1800">
                <a:solidFill>
                  <a:srgbClr val="000000"/>
                </a:solidFill>
                <a:uFillTx/>
              </a:defRPr>
            </a:pPr>
            <a:r>
              <a:rPr sz="3800">
                <a:solidFill>
                  <a:srgbClr val="BFBFBF"/>
                </a:solidFill>
                <a:uFill>
                  <a:solidFill>
                    <a:srgbClr val="BFBFBF"/>
                  </a:solidFill>
                </a:uFill>
              </a:rPr>
              <a:t>∩</a:t>
            </a:r>
          </a:p>
        </p:txBody>
      </p:sp>
      <p:sp>
        <p:nvSpPr>
          <p:cNvPr id="240" name="Shape 240"/>
          <p:cNvSpPr/>
          <p:nvPr/>
        </p:nvSpPr>
        <p:spPr>
          <a:xfrm flipV="1">
            <a:off x="3075452" y="1972183"/>
            <a:ext cx="392284" cy="516296"/>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
        <p:nvSpPr>
          <p:cNvPr id="241" name="Shape 241"/>
          <p:cNvSpPr/>
          <p:nvPr/>
        </p:nvSpPr>
        <p:spPr>
          <a:xfrm flipH="1" flipV="1">
            <a:off x="5162144" y="1894992"/>
            <a:ext cx="313827" cy="536543"/>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
        <p:nvSpPr>
          <p:cNvPr id="242" name="Shape 242"/>
          <p:cNvSpPr/>
          <p:nvPr/>
        </p:nvSpPr>
        <p:spPr>
          <a:xfrm flipV="1">
            <a:off x="3860018" y="3322395"/>
            <a:ext cx="708641" cy="10125"/>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78" name="droppedImage.png"/>
          <p:cNvPicPr/>
          <p:nvPr/>
        </p:nvPicPr>
        <p:blipFill>
          <a:blip r:embed="rId2">
            <a:extLst/>
          </a:blip>
          <a:stretch>
            <a:fillRect/>
          </a:stretch>
        </p:blipFill>
        <p:spPr>
          <a:xfrm>
            <a:off x="4086178" y="1346199"/>
            <a:ext cx="4619527" cy="3086101"/>
          </a:xfrm>
          <a:prstGeom prst="rect">
            <a:avLst/>
          </a:prstGeom>
          <a:ln w="12700">
            <a:miter lim="400000"/>
          </a:ln>
          <a:effectLst>
            <a:outerShdw sx="100000" sy="100000" kx="0" ky="0" algn="b" rotWithShape="0" blurRad="38100" dist="19999" dir="5400000">
              <a:srgbClr val="000000">
                <a:alpha val="38000"/>
              </a:srgbClr>
            </a:outerShdw>
          </a:effectLst>
        </p:spPr>
      </p:pic>
      <p:sp>
        <p:nvSpPr>
          <p:cNvPr id="79" name="Shape 79"/>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Using This Template</a:t>
            </a:r>
          </a:p>
        </p:txBody>
      </p:sp>
      <p:sp>
        <p:nvSpPr>
          <p:cNvPr id="80" name="Shape 80"/>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81" name="Shape 81"/>
          <p:cNvSpPr/>
          <p:nvPr/>
        </p:nvSpPr>
        <p:spPr>
          <a:xfrm>
            <a:off x="743857" y="1516062"/>
            <a:ext cx="3550559" cy="396876"/>
          </a:xfrm>
          <a:prstGeom prst="rect">
            <a:avLst/>
          </a:prstGeom>
          <a:ln w="12700">
            <a:round/>
          </a:ln>
          <a:extLst>
            <a:ext uri="{C572A759-6A51-4108-AA02-DFA0A04FC94B}">
              <ma14:wrappingTextBoxFlag xmlns:ma14="http://schemas.microsoft.com/office/mac/drawingml/2011/main" val="1"/>
            </a:ext>
          </a:extLst>
        </p:spPr>
        <p:txBody>
          <a:bodyPr lIns="38100" tIns="38100" rIns="38100" bIns="38100"/>
          <a:lstStyle>
            <a:lvl1pPr>
              <a:spcBef>
                <a:spcPts val="900"/>
              </a:spcBef>
              <a:buClr>
                <a:srgbClr val="1B8E91"/>
              </a:buClr>
              <a:defRPr b="1" sz="1600">
                <a:latin typeface="+mn-lt"/>
                <a:ea typeface="+mn-ea"/>
                <a:cs typeface="+mn-cs"/>
                <a:sym typeface="Arial"/>
              </a:defRPr>
            </a:lvl1pPr>
          </a:lstStyle>
          <a:p>
            <a:pPr lvl="0">
              <a:defRPr b="0" sz="1800">
                <a:uFillTx/>
              </a:defRPr>
            </a:pPr>
            <a:r>
              <a:rPr b="1" sz="1600">
                <a:uFill>
                  <a:solidFill/>
                </a:uFill>
              </a:rPr>
              <a:t>To insert:</a:t>
            </a:r>
          </a:p>
        </p:txBody>
      </p:sp>
      <p:sp>
        <p:nvSpPr>
          <p:cNvPr id="82" name="Shape 82"/>
          <p:cNvSpPr/>
          <p:nvPr>
            <p:ph type="body" idx="1"/>
          </p:nvPr>
        </p:nvSpPr>
        <p:spPr>
          <a:xfrm>
            <a:off x="396878" y="1831756"/>
            <a:ext cx="3613151" cy="2890837"/>
          </a:xfrm>
          <a:prstGeom prst="rect">
            <a:avLst/>
          </a:prstGeom>
        </p:spPr>
        <p:txBody>
          <a:bodyPr/>
          <a:lstStyle/>
          <a:p>
            <a:pPr lvl="0" indent="-301625">
              <a:spcBef>
                <a:spcPts val="600"/>
              </a:spcBef>
              <a:buClr>
                <a:srgbClr val="008F94"/>
              </a:buClr>
              <a:buSzPct val="100000"/>
              <a:buAutoNum type="arabicPeriod" startAt="1"/>
              <a:defRPr sz="1800">
                <a:uFillTx/>
              </a:defRPr>
            </a:pPr>
            <a:r>
              <a:rPr i="1" sz="1350">
                <a:uFill>
                  <a:solidFill/>
                </a:uFill>
              </a:rPr>
              <a:t>View</a:t>
            </a:r>
            <a:r>
              <a:rPr sz="1350">
                <a:uFill>
                  <a:solidFill/>
                </a:uFill>
              </a:rPr>
              <a:t> &gt; </a:t>
            </a:r>
            <a:r>
              <a:rPr i="1" sz="1350">
                <a:uFill>
                  <a:solidFill/>
                </a:uFill>
              </a:rPr>
              <a:t>Show Master Slides</a:t>
            </a:r>
            <a:endParaRPr sz="1350">
              <a:uFill>
                <a:solidFill/>
              </a:uFill>
            </a:endParaRPr>
          </a:p>
          <a:p>
            <a:pPr lvl="0" indent="-301625">
              <a:spcBef>
                <a:spcPts val="600"/>
              </a:spcBef>
              <a:buClr>
                <a:srgbClr val="008F94"/>
              </a:buClr>
              <a:buSzPct val="100000"/>
              <a:buAutoNum type="arabicPeriod" startAt="1"/>
              <a:defRPr sz="1800">
                <a:uFillTx/>
              </a:defRPr>
            </a:pPr>
            <a:r>
              <a:rPr sz="1350">
                <a:uFill>
                  <a:solidFill/>
                </a:uFill>
              </a:rPr>
              <a:t>In the top left-hand window, click on the slide named “Content Slide.” (Important! Do not skip this step!)</a:t>
            </a:r>
            <a:endParaRPr sz="1350">
              <a:uFill>
                <a:solidFill/>
              </a:uFill>
            </a:endParaRPr>
          </a:p>
          <a:p>
            <a:pPr lvl="0" indent="-301625">
              <a:spcBef>
                <a:spcPts val="600"/>
              </a:spcBef>
              <a:buClr>
                <a:srgbClr val="008F94"/>
              </a:buClr>
              <a:buSzPct val="100000"/>
              <a:buAutoNum type="arabicPeriod" startAt="1"/>
              <a:defRPr sz="1800">
                <a:uFillTx/>
              </a:defRPr>
            </a:pPr>
            <a:r>
              <a:rPr sz="1350">
                <a:uFill>
                  <a:solidFill/>
                </a:uFill>
              </a:rPr>
              <a:t>Click on the placeholder box at lower left and delete it</a:t>
            </a:r>
            <a:endParaRPr sz="1350">
              <a:uFill>
                <a:solidFill/>
              </a:uFill>
            </a:endParaRPr>
          </a:p>
          <a:p>
            <a:pPr lvl="0" indent="-301625">
              <a:spcBef>
                <a:spcPts val="600"/>
              </a:spcBef>
              <a:buClr>
                <a:srgbClr val="008F94"/>
              </a:buClr>
              <a:buSzPct val="100000"/>
              <a:buAutoNum type="arabicPeriod" startAt="1"/>
              <a:defRPr sz="1800">
                <a:uFillTx/>
              </a:defRPr>
            </a:pPr>
            <a:r>
              <a:rPr i="1" sz="1350">
                <a:uFill>
                  <a:solidFill/>
                </a:uFill>
              </a:rPr>
              <a:t>Insert</a:t>
            </a:r>
            <a:r>
              <a:rPr sz="1350">
                <a:uFill>
                  <a:solidFill/>
                </a:uFill>
              </a:rPr>
              <a:t>  &gt; </a:t>
            </a:r>
            <a:r>
              <a:rPr i="1" sz="1350">
                <a:uFill>
                  <a:solidFill/>
                </a:uFill>
              </a:rPr>
              <a:t>Choose</a:t>
            </a:r>
            <a:r>
              <a:rPr sz="1350">
                <a:uFill>
                  <a:solidFill/>
                </a:uFill>
              </a:rPr>
              <a:t> </a:t>
            </a:r>
            <a:br>
              <a:rPr sz="1350">
                <a:uFill>
                  <a:solidFill/>
                </a:uFill>
              </a:rPr>
            </a:br>
            <a:r>
              <a:rPr sz="1350">
                <a:uFill>
                  <a:solidFill/>
                </a:uFill>
              </a:rPr>
              <a:t>then browse to your logo art</a:t>
            </a:r>
            <a:endParaRPr sz="1350">
              <a:uFill>
                <a:solidFill/>
              </a:uFill>
            </a:endParaRPr>
          </a:p>
          <a:p>
            <a:pPr lvl="0" indent="-301625">
              <a:spcBef>
                <a:spcPts val="600"/>
              </a:spcBef>
              <a:buClr>
                <a:srgbClr val="008F94"/>
              </a:buClr>
              <a:buSzPct val="100000"/>
              <a:buAutoNum type="arabicPeriod" startAt="1"/>
              <a:defRPr sz="1800">
                <a:uFillTx/>
              </a:defRPr>
            </a:pPr>
            <a:r>
              <a:rPr sz="1350">
                <a:uFill>
                  <a:solidFill/>
                </a:uFill>
              </a:rPr>
              <a:t>Resize logo art as needed</a:t>
            </a:r>
            <a:endParaRPr sz="1350">
              <a:uFill>
                <a:solidFill/>
              </a:uFill>
            </a:endParaRPr>
          </a:p>
          <a:p>
            <a:pPr lvl="0" indent="-301625">
              <a:spcBef>
                <a:spcPts val="600"/>
              </a:spcBef>
              <a:buClr>
                <a:srgbClr val="008F94"/>
              </a:buClr>
              <a:buSzPct val="100000"/>
              <a:buAutoNum type="arabicPeriod" startAt="1"/>
              <a:defRPr sz="1800">
                <a:uFillTx/>
              </a:defRPr>
            </a:pPr>
            <a:r>
              <a:rPr sz="1350">
                <a:uFill>
                  <a:solidFill/>
                </a:uFill>
              </a:rPr>
              <a:t>Return to the regular slides to add your content</a:t>
            </a:r>
          </a:p>
        </p:txBody>
      </p:sp>
      <p:sp>
        <p:nvSpPr>
          <p:cNvPr id="83" name="Shape 83"/>
          <p:cNvSpPr/>
          <p:nvPr/>
        </p:nvSpPr>
        <p:spPr>
          <a:xfrm>
            <a:off x="373062" y="879474"/>
            <a:ext cx="8636001" cy="602123"/>
          </a:xfrm>
          <a:prstGeom prst="rect">
            <a:avLst/>
          </a:prstGeom>
          <a:ln>
            <a:round/>
          </a:ln>
          <a:extLst>
            <a:ext uri="{C572A759-6A51-4108-AA02-DFA0A04FC94B}">
              <ma14:wrappingTextBoxFlag xmlns:ma14="http://schemas.microsoft.com/office/mac/drawingml/2011/main" val="1"/>
            </a:ext>
          </a:extLst>
        </p:spPr>
        <p:txBody>
          <a:bodyPr lIns="38100" tIns="38100" rIns="38100" bIns="38100">
            <a:spAutoFit/>
          </a:bodyPr>
          <a:lstStyle>
            <a:lvl1pPr>
              <a:buFont typeface="Arial"/>
              <a:defRPr>
                <a:latin typeface="+mn-lt"/>
                <a:ea typeface="+mn-ea"/>
                <a:cs typeface="+mn-cs"/>
                <a:sym typeface="Arial"/>
              </a:defRPr>
            </a:lvl1pPr>
          </a:lstStyle>
          <a:p>
            <a:pPr lvl="0">
              <a:defRPr>
                <a:uFillTx/>
              </a:defRPr>
            </a:pPr>
            <a:r>
              <a:rPr>
                <a:uFill>
                  <a:solidFill/>
                </a:uFill>
              </a:rPr>
              <a:t>This template has been designed to allow you to insert your own logo in the lower left corner of the content slide.</a:t>
            </a:r>
          </a:p>
        </p:txBody>
      </p:sp>
      <p:sp>
        <p:nvSpPr>
          <p:cNvPr id="84" name="Shape 84"/>
          <p:cNvSpPr/>
          <p:nvPr/>
        </p:nvSpPr>
        <p:spPr>
          <a:xfrm rot="8340000">
            <a:off x="5000462" y="2615357"/>
            <a:ext cx="1120228" cy="939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8900"/>
                </a:lnTo>
                <a:cubicBezTo>
                  <a:pt x="0" y="9953"/>
                  <a:pt x="6084" y="2700"/>
                  <a:pt x="13589" y="2700"/>
                </a:cubicBezTo>
                <a:lnTo>
                  <a:pt x="17070" y="2700"/>
                </a:lnTo>
                <a:lnTo>
                  <a:pt x="17070" y="0"/>
                </a:lnTo>
                <a:lnTo>
                  <a:pt x="21600" y="5400"/>
                </a:lnTo>
                <a:lnTo>
                  <a:pt x="17070" y="10800"/>
                </a:lnTo>
                <a:lnTo>
                  <a:pt x="17070" y="8100"/>
                </a:lnTo>
                <a:lnTo>
                  <a:pt x="13589" y="8100"/>
                </a:lnTo>
                <a:cubicBezTo>
                  <a:pt x="8586" y="8100"/>
                  <a:pt x="4530" y="12935"/>
                  <a:pt x="4530" y="18900"/>
                </a:cubicBezTo>
                <a:lnTo>
                  <a:pt x="4530" y="21600"/>
                </a:lnTo>
                <a:close/>
              </a:path>
            </a:pathLst>
          </a:custGeom>
          <a:gradFill>
            <a:gsLst>
              <a:gs pos="30000">
                <a:srgbClr val="00BEE5">
                  <a:alpha val="0"/>
                </a:srgbClr>
              </a:gs>
              <a:gs pos="100000">
                <a:srgbClr val="F54C51"/>
              </a:gs>
            </a:gsLst>
            <a:lin ang="17280000"/>
          </a:gradFill>
          <a:ln>
            <a:round/>
          </a:ln>
        </p:spPr>
        <p:txBody>
          <a:bodyPr lIns="0" tIns="0" rIns="0" bIns="0"/>
          <a:lstStyle/>
          <a:p>
            <a:pPr lvl="0">
              <a:buClrTx/>
              <a:defRPr sz="1200">
                <a:uFillTx/>
                <a:latin typeface="Helvetica"/>
                <a:ea typeface="Helvetica"/>
                <a:cs typeface="Helvetica"/>
                <a:sym typeface="Helvetica"/>
              </a:defRPr>
            </a:pPr>
          </a:p>
        </p:txBody>
      </p:sp>
    </p:spTree>
  </p:cSld>
  <p:clrMapOvr>
    <a:masterClrMapping/>
  </p:clrMapOvr>
  <p:transitio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PART 2:  WHAT MAKES A USEFUL METRIC?</a:t>
            </a:r>
          </a:p>
        </p:txBody>
      </p:sp>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46" name="Shape 246"/>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47" name="Shape 247"/>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48" name="Shape 24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50" name="Shape 250"/>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51" name="Shape 251"/>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52" name="Shape 252"/>
          <p:cNvSpPr/>
          <p:nvPr>
            <p:ph type="body" idx="1"/>
          </p:nvPr>
        </p:nvSpPr>
        <p:spPr>
          <a:prstGeom prst="rect">
            <a:avLst/>
          </a:prstGeom>
        </p:spPr>
        <p:txBody>
          <a:bodyPr/>
          <a:lstStyle/>
          <a:p>
            <a:pPr lvl="0" marL="424542" indent="-424542">
              <a:buSzPct val="25000"/>
              <a:defRPr sz="1800">
                <a:uFillTx/>
              </a:defRPr>
            </a:pPr>
            <a:r>
              <a:rPr sz="2600">
                <a:uFill>
                  <a:solidFill/>
                </a:uFill>
              </a:rPr>
              <a:t>Control Effectiveness is “medium”</a:t>
            </a:r>
            <a:endParaRPr sz="2600">
              <a:uFill>
                <a:solidFill/>
              </a:uFill>
            </a:endParaRPr>
          </a:p>
          <a:p>
            <a:pPr lvl="0" marL="424542" indent="-424542">
              <a:defRPr sz="1800">
                <a:uFillTx/>
              </a:defRPr>
            </a:pPr>
            <a:endParaRPr sz="2600">
              <a:uFill>
                <a:solidFill/>
              </a:uFill>
            </a:endParaRPr>
          </a:p>
          <a:p>
            <a:pPr lvl="0" marL="424542" indent="-424542">
              <a:defRPr sz="1800">
                <a:uFillTx/>
              </a:defRPr>
            </a:pPr>
            <a:endParaRPr sz="2600">
              <a:uFill>
                <a:solidFill/>
              </a:uFill>
            </a:endParaRPr>
          </a:p>
          <a:p>
            <a:pPr lvl="0" marL="424542" indent="-424542">
              <a:buSzPct val="25000"/>
              <a:defRPr sz="1800">
                <a:uFillTx/>
              </a:defRPr>
            </a:pPr>
            <a:r>
              <a:rPr sz="2600">
                <a:uFill>
                  <a:solidFill/>
                </a:uFill>
              </a:rPr>
              <a:t>- arguably?</a:t>
            </a:r>
          </a:p>
        </p:txBody>
      </p:sp>
      <p:sp>
        <p:nvSpPr>
          <p:cNvPr id="253" name="Shape 25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252">
                                            <p:bg/>
                                          </p:spTgt>
                                        </p:tgtEl>
                                        <p:attrNameLst>
                                          <p:attrName>style.visibility</p:attrName>
                                        </p:attrNameLst>
                                      </p:cBhvr>
                                      <p:to>
                                        <p:strVal val="visible"/>
                                      </p:to>
                                    </p:set>
                                    <p:animEffect filter="fade" transition="in">
                                      <p:cBhvr>
                                        <p:cTn id="7" dur="1"/>
                                        <p:tgtEl>
                                          <p:spTgt spid="252">
                                            <p:bg/>
                                          </p:spTgt>
                                        </p:tgtEl>
                                      </p:cBhvr>
                                    </p:animEffect>
                                  </p:childTnLst>
                                </p:cTn>
                              </p:par>
                              <p:par>
                                <p:cTn id="8" presetClass="entr" presetSubtype="0" presetID="10" grpId="1" fill="hold">
                                  <p:stCondLst>
                                    <p:cond delay="0"/>
                                  </p:stCondLst>
                                  <p:iterate type="el" backwards="0">
                                    <p:tmAbs val="0"/>
                                  </p:iterate>
                                  <p:childTnLst>
                                    <p:set>
                                      <p:cBhvr>
                                        <p:cTn id="9" fill="hold"/>
                                        <p:tgtEl>
                                          <p:spTgt spid="252">
                                            <p:txEl>
                                              <p:pRg st="0" end="0"/>
                                            </p:txEl>
                                          </p:spTgt>
                                        </p:tgtEl>
                                        <p:attrNameLst>
                                          <p:attrName>style.visibility</p:attrName>
                                        </p:attrNameLst>
                                      </p:cBhvr>
                                      <p:to>
                                        <p:strVal val="visible"/>
                                      </p:to>
                                    </p:set>
                                    <p:animEffect filter="fade" transition="in">
                                      <p:cBhvr>
                                        <p:cTn id="10" dur="1"/>
                                        <p:tgtEl>
                                          <p:spTgt spid="25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0" grpId="1" fill="hold">
                                  <p:stCondLst>
                                    <p:cond delay="0"/>
                                  </p:stCondLst>
                                  <p:iterate type="el" backwards="0">
                                    <p:tmAbs val="0"/>
                                  </p:iterate>
                                  <p:childTnLst>
                                    <p:set>
                                      <p:cBhvr>
                                        <p:cTn id="14" fill="hold"/>
                                        <p:tgtEl>
                                          <p:spTgt spid="252">
                                            <p:txEl>
                                              <p:pRg st="1" end="1"/>
                                            </p:txEl>
                                          </p:spTgt>
                                        </p:tgtEl>
                                        <p:attrNameLst>
                                          <p:attrName>style.visibility</p:attrName>
                                        </p:attrNameLst>
                                      </p:cBhvr>
                                      <p:to>
                                        <p:strVal val="visible"/>
                                      </p:to>
                                    </p:set>
                                    <p:animEffect filter="fade" transition="in">
                                      <p:cBhvr>
                                        <p:cTn id="15" dur="1"/>
                                        <p:tgtEl>
                                          <p:spTgt spid="25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nodeType="clickEffect" presetClass="entr" presetSubtype="0" presetID="10" grpId="1" fill="hold">
                                  <p:stCondLst>
                                    <p:cond delay="0"/>
                                  </p:stCondLst>
                                  <p:iterate type="el" backwards="0">
                                    <p:tmAbs val="0"/>
                                  </p:iterate>
                                  <p:childTnLst>
                                    <p:set>
                                      <p:cBhvr>
                                        <p:cTn id="19" fill="hold"/>
                                        <p:tgtEl>
                                          <p:spTgt spid="252">
                                            <p:txEl>
                                              <p:pRg st="2" end="2"/>
                                            </p:txEl>
                                          </p:spTgt>
                                        </p:tgtEl>
                                        <p:attrNameLst>
                                          <p:attrName>style.visibility</p:attrName>
                                        </p:attrNameLst>
                                      </p:cBhvr>
                                      <p:to>
                                        <p:strVal val="visible"/>
                                      </p:to>
                                    </p:set>
                                    <p:animEffect filter="fade" transition="in">
                                      <p:cBhvr>
                                        <p:cTn id="20" dur="1"/>
                                        <p:tgtEl>
                                          <p:spTgt spid="25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0" grpId="1" fill="hold">
                                  <p:stCondLst>
                                    <p:cond delay="0"/>
                                  </p:stCondLst>
                                  <p:iterate type="el" backwards="0">
                                    <p:tmAbs val="0"/>
                                  </p:iterate>
                                  <p:childTnLst>
                                    <p:set>
                                      <p:cBhvr>
                                        <p:cTn id="24" fill="hold"/>
                                        <p:tgtEl>
                                          <p:spTgt spid="252">
                                            <p:txEl>
                                              <p:pRg st="3" end="3"/>
                                            </p:txEl>
                                          </p:spTgt>
                                        </p:tgtEl>
                                        <p:attrNameLst>
                                          <p:attrName>style.visibility</p:attrName>
                                        </p:attrNameLst>
                                      </p:cBhvr>
                                      <p:to>
                                        <p:strVal val="visible"/>
                                      </p:to>
                                    </p:set>
                                    <p:animEffect filter="fade" transition="in">
                                      <p:cBhvr>
                                        <p:cTn id="25" dur="1"/>
                                        <p:tgtEl>
                                          <p:spTgt spid="252">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52" grpId="1"/>
    </p:bldLst>
  </p:timing>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55" name="Shape 255"/>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56" name="Shape 256"/>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57" name="Shape 257"/>
          <p:cNvSpPr/>
          <p:nvPr>
            <p:ph type="body" idx="1"/>
          </p:nvPr>
        </p:nvSpPr>
        <p:spPr>
          <a:prstGeom prst="rect">
            <a:avLst/>
          </a:prstGeom>
        </p:spPr>
        <p:txBody>
          <a:bodyPr/>
          <a:lstStyle/>
          <a:p>
            <a:pPr lvl="0" marL="424542" indent="-424542">
              <a:buSzPct val="25000"/>
              <a:defRPr sz="1800">
                <a:uFillTx/>
              </a:defRPr>
            </a:pPr>
            <a:r>
              <a:rPr sz="2600">
                <a:uFill>
                  <a:solidFill/>
                </a:uFill>
              </a:rPr>
              <a:t>We have 53 “medium” control effectiveness ratings</a:t>
            </a:r>
            <a:endParaRPr sz="2600">
              <a:uFill>
                <a:solidFill/>
              </a:uFill>
            </a:endParaRPr>
          </a:p>
          <a:p>
            <a:pPr lvl="0" marL="424542" indent="-424542">
              <a:defRPr sz="1800">
                <a:uFillTx/>
              </a:defRPr>
            </a:pPr>
            <a:endParaRPr sz="2600">
              <a:uFill>
                <a:solidFill/>
              </a:uFill>
            </a:endParaRPr>
          </a:p>
          <a:p>
            <a:pPr lvl="0" marL="424542" indent="-424542">
              <a:defRPr sz="1800">
                <a:uFillTx/>
              </a:defRPr>
            </a:pPr>
            <a:endParaRPr sz="2600">
              <a:uFill>
                <a:solidFill/>
              </a:uFill>
            </a:endParaRPr>
          </a:p>
          <a:p>
            <a:pPr lvl="0" marL="424542" indent="-424542">
              <a:buSzPct val="25000"/>
              <a:defRPr sz="1800">
                <a:uFillTx/>
              </a:defRPr>
            </a:pPr>
            <a:r>
              <a:rPr sz="2600">
                <a:uFill>
                  <a:solidFill/>
                </a:uFill>
              </a:rPr>
              <a:t>- now we’re getting somewhere.</a:t>
            </a:r>
          </a:p>
        </p:txBody>
      </p:sp>
      <p:sp>
        <p:nvSpPr>
          <p:cNvPr id="258" name="Shape 25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60" name="Shape 260"/>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61" name="Shape 261"/>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62" name="Shape 262"/>
          <p:cNvSpPr/>
          <p:nvPr>
            <p:ph type="body" idx="1"/>
          </p:nvPr>
        </p:nvSpPr>
        <p:spPr>
          <a:prstGeom prst="rect">
            <a:avLst/>
          </a:prstGeom>
        </p:spPr>
        <p:txBody>
          <a:bodyPr/>
          <a:lstStyle/>
          <a:p>
            <a:pPr lvl="0" marL="424542" indent="-424542">
              <a:buSzPct val="25000"/>
              <a:defRPr sz="1800">
                <a:uFillTx/>
              </a:defRPr>
            </a:pPr>
            <a:r>
              <a:rPr sz="2600">
                <a:uFill>
                  <a:solidFill/>
                </a:uFill>
              </a:rPr>
              <a:t>We have 53 “medium” control effectiveness ratings, which represents 1/3 of our overall ratings, the other 2/3 are all “strong”</a:t>
            </a:r>
            <a:endParaRPr sz="2600">
              <a:uFill>
                <a:solidFill/>
              </a:uFill>
            </a:endParaRPr>
          </a:p>
          <a:p>
            <a:pPr lvl="0" marL="424542" indent="-424542">
              <a:defRPr sz="1800">
                <a:uFillTx/>
              </a:defRPr>
            </a:pPr>
            <a:endParaRPr sz="2600">
              <a:uFill>
                <a:solidFill/>
              </a:uFill>
            </a:endParaRPr>
          </a:p>
          <a:p>
            <a:pPr lvl="0" marL="424542" indent="-424542">
              <a:defRPr sz="1800">
                <a:uFillTx/>
              </a:defRPr>
            </a:pPr>
            <a:endParaRPr sz="2600">
              <a:uFill>
                <a:solidFill/>
              </a:uFill>
            </a:endParaRPr>
          </a:p>
          <a:p>
            <a:pPr lvl="0" marL="424542" indent="-424542">
              <a:buSzPct val="25000"/>
              <a:defRPr sz="1800">
                <a:uFillTx/>
              </a:defRPr>
            </a:pPr>
            <a:r>
              <a:rPr sz="2600">
                <a:uFill>
                  <a:solidFill/>
                </a:uFill>
              </a:rPr>
              <a:t>- now we’ve got a story.</a:t>
            </a:r>
          </a:p>
        </p:txBody>
      </p:sp>
      <p:sp>
        <p:nvSpPr>
          <p:cNvPr id="263" name="Shape 26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65" name="Shape 265"/>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66" name="Shape 266"/>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67" name="Shape 267"/>
          <p:cNvSpPr/>
          <p:nvPr>
            <p:ph type="body" idx="1"/>
          </p:nvPr>
        </p:nvSpPr>
        <p:spPr>
          <a:prstGeom prst="rect">
            <a:avLst/>
          </a:prstGeom>
        </p:spPr>
        <p:txBody>
          <a:bodyPr/>
          <a:lstStyle/>
          <a:p>
            <a:pPr lvl="0" marL="424542" indent="-424542">
              <a:buSzPct val="25000"/>
              <a:defRPr sz="1800">
                <a:uFillTx/>
              </a:defRPr>
            </a:pPr>
            <a:r>
              <a:rPr sz="2600">
                <a:uFill>
                  <a:solidFill/>
                </a:uFill>
              </a:rPr>
              <a:t>It would be easy for me to tell you that a metric is “quantitative information” and leave it at that.  </a:t>
            </a:r>
            <a:endParaRPr sz="2600">
              <a:uFill>
                <a:solidFill/>
              </a:uFill>
            </a:endParaRPr>
          </a:p>
          <a:p>
            <a:pPr lvl="0" marL="424542" indent="-424542">
              <a:defRPr sz="1800">
                <a:uFillTx/>
              </a:defRPr>
            </a:pPr>
            <a:endParaRPr sz="2600">
              <a:uFill>
                <a:solidFill/>
              </a:uFill>
            </a:endParaRPr>
          </a:p>
          <a:p>
            <a:pPr lvl="0" marL="424542" indent="-424542">
              <a:buSzPct val="25000"/>
              <a:defRPr sz="1800">
                <a:uFillTx/>
              </a:defRPr>
            </a:pPr>
            <a:r>
              <a:rPr sz="2600">
                <a:uFill>
                  <a:solidFill/>
                </a:uFill>
              </a:rPr>
              <a:t>In fact most folks would...</a:t>
            </a:r>
          </a:p>
        </p:txBody>
      </p:sp>
      <p:sp>
        <p:nvSpPr>
          <p:cNvPr id="268" name="Shape 26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70" name="Shape 270"/>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71" name="Shape 271"/>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72" name="Shape 272"/>
          <p:cNvSpPr/>
          <p:nvPr>
            <p:ph type="body" idx="1"/>
          </p:nvPr>
        </p:nvSpPr>
        <p:spPr>
          <a:prstGeom prst="rect">
            <a:avLst/>
          </a:prstGeom>
        </p:spPr>
        <p:txBody>
          <a:bodyPr/>
          <a:lstStyle/>
          <a:p>
            <a:pPr lvl="0" marL="424542" indent="-424542">
              <a:buSzPct val="25000"/>
              <a:defRPr sz="1800">
                <a:uFillTx/>
              </a:defRPr>
            </a:pPr>
            <a:r>
              <a:rPr sz="2600">
                <a:uFill>
                  <a:solidFill/>
                </a:uFill>
              </a:rPr>
              <a:t>A metric is quantitative information that (helps) </a:t>
            </a:r>
            <a:r>
              <a:rPr b="1" i="1" sz="2600">
                <a:uFill>
                  <a:solidFill/>
                </a:uFill>
              </a:rPr>
              <a:t>tells a story.</a:t>
            </a:r>
          </a:p>
        </p:txBody>
      </p:sp>
      <p:sp>
        <p:nvSpPr>
          <p:cNvPr id="273" name="Shape 27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75" name="Shape 275"/>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76" name="Shape 276"/>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77" name="Shape 277"/>
          <p:cNvSpPr/>
          <p:nvPr>
            <p:ph type="body" idx="1"/>
          </p:nvPr>
        </p:nvSpPr>
        <p:spPr>
          <a:prstGeom prst="rect">
            <a:avLst/>
          </a:prstGeom>
        </p:spPr>
        <p:txBody>
          <a:bodyPr/>
          <a:lstStyle/>
          <a:p>
            <a:pPr lvl="0"/>
          </a:p>
        </p:txBody>
      </p:sp>
      <p:sp>
        <p:nvSpPr>
          <p:cNvPr id="278" name="Shape 27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279" name="Shape 279"/>
          <p:cNvSpPr/>
          <p:nvPr/>
        </p:nvSpPr>
        <p:spPr>
          <a:xfrm>
            <a:off x="1285875" y="2019300"/>
            <a:ext cx="154710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a:uFillTx/>
                <a:latin typeface="+mn-lt"/>
                <a:ea typeface="+mn-ea"/>
                <a:cs typeface="+mn-cs"/>
                <a:sym typeface="Arial"/>
              </a:defRPr>
            </a:lvl1pPr>
          </a:lstStyle>
          <a:p>
            <a:pPr lvl="0"/>
            <a:r>
              <a:t>State of Nature</a:t>
            </a:r>
          </a:p>
        </p:txBody>
      </p:sp>
      <p:sp>
        <p:nvSpPr>
          <p:cNvPr id="280" name="Shape 280"/>
          <p:cNvSpPr/>
          <p:nvPr/>
        </p:nvSpPr>
        <p:spPr>
          <a:xfrm>
            <a:off x="3429000" y="2019300"/>
            <a:ext cx="19921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a:uFillTx/>
                <a:latin typeface="+mn-lt"/>
                <a:ea typeface="+mn-ea"/>
                <a:cs typeface="+mn-cs"/>
                <a:sym typeface="Arial"/>
              </a:defRPr>
            </a:lvl1pPr>
          </a:lstStyle>
          <a:p>
            <a:pPr lvl="0"/>
            <a:r>
              <a:t>State of Knowledge</a:t>
            </a:r>
          </a:p>
        </p:txBody>
      </p:sp>
      <p:sp>
        <p:nvSpPr>
          <p:cNvPr id="281" name="Shape 281"/>
          <p:cNvSpPr/>
          <p:nvPr/>
        </p:nvSpPr>
        <p:spPr>
          <a:xfrm>
            <a:off x="6057900" y="2019300"/>
            <a:ext cx="16865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a:uFillTx/>
                <a:latin typeface="+mn-lt"/>
                <a:ea typeface="+mn-ea"/>
                <a:cs typeface="+mn-cs"/>
                <a:sym typeface="Arial"/>
              </a:defRPr>
            </a:lvl1pPr>
          </a:lstStyle>
          <a:p>
            <a:pPr lvl="0"/>
            <a:r>
              <a:t>State of Wisdom</a:t>
            </a:r>
          </a:p>
        </p:txBody>
      </p:sp>
      <p:sp>
        <p:nvSpPr>
          <p:cNvPr id="282" name="Shape 282"/>
          <p:cNvSpPr/>
          <p:nvPr/>
        </p:nvSpPr>
        <p:spPr>
          <a:xfrm>
            <a:off x="2276475" y="2333625"/>
            <a:ext cx="520657" cy="13554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sz="1000">
                <a:solidFill>
                  <a:srgbClr val="044872"/>
                </a:solidFill>
                <a:uFillTx/>
                <a:latin typeface="+mn-lt"/>
                <a:ea typeface="+mn-ea"/>
                <a:cs typeface="+mn-cs"/>
                <a:sym typeface="Arial"/>
              </a:defRPr>
            </a:lvl1pPr>
          </a:lstStyle>
          <a:p>
            <a:pPr lvl="0">
              <a:defRPr b="0" sz="1800">
                <a:solidFill>
                  <a:srgbClr val="000000"/>
                </a:solidFill>
              </a:defRPr>
            </a:pPr>
            <a:r>
              <a:rPr b="1" sz="1000">
                <a:solidFill>
                  <a:srgbClr val="044872"/>
                </a:solidFill>
              </a:rPr>
              <a:t>METRIC</a:t>
            </a:r>
          </a:p>
        </p:txBody>
      </p:sp>
      <p:sp>
        <p:nvSpPr>
          <p:cNvPr id="283" name="Shape 283"/>
          <p:cNvSpPr/>
          <p:nvPr/>
        </p:nvSpPr>
        <p:spPr>
          <a:xfrm>
            <a:off x="4914900" y="2333625"/>
            <a:ext cx="491031" cy="13554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sz="1000">
                <a:solidFill>
                  <a:srgbClr val="044872"/>
                </a:solidFill>
                <a:uFillTx/>
                <a:latin typeface="+mn-lt"/>
                <a:ea typeface="+mn-ea"/>
                <a:cs typeface="+mn-cs"/>
                <a:sym typeface="Arial"/>
              </a:defRPr>
            </a:lvl1pPr>
          </a:lstStyle>
          <a:p>
            <a:pPr lvl="0">
              <a:defRPr b="0" sz="1800">
                <a:solidFill>
                  <a:srgbClr val="000000"/>
                </a:solidFill>
              </a:defRPr>
            </a:pPr>
            <a:r>
              <a:rPr b="1" sz="1000">
                <a:solidFill>
                  <a:srgbClr val="044872"/>
                </a:solidFill>
              </a:rPr>
              <a:t>MODEL</a:t>
            </a:r>
          </a:p>
        </p:txBody>
      </p:sp>
      <p:sp>
        <p:nvSpPr>
          <p:cNvPr id="284" name="Shape 284"/>
          <p:cNvSpPr/>
          <p:nvPr/>
        </p:nvSpPr>
        <p:spPr>
          <a:xfrm>
            <a:off x="7048500" y="2333625"/>
            <a:ext cx="654138" cy="13554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sz="1000">
                <a:solidFill>
                  <a:srgbClr val="044872"/>
                </a:solidFill>
                <a:uFillTx/>
                <a:latin typeface="+mn-lt"/>
                <a:ea typeface="+mn-ea"/>
                <a:cs typeface="+mn-cs"/>
                <a:sym typeface="Arial"/>
              </a:defRPr>
            </a:lvl1pPr>
          </a:lstStyle>
          <a:p>
            <a:pPr lvl="0">
              <a:defRPr b="0" sz="1800">
                <a:solidFill>
                  <a:srgbClr val="000000"/>
                </a:solidFill>
              </a:defRPr>
            </a:pPr>
            <a:r>
              <a:rPr b="1" sz="1000">
                <a:solidFill>
                  <a:srgbClr val="044872"/>
                </a:solidFill>
              </a:rPr>
              <a:t>DECISION</a:t>
            </a:r>
          </a:p>
        </p:txBody>
      </p:sp>
      <p:sp>
        <p:nvSpPr>
          <p:cNvPr id="285" name="Shape 285"/>
          <p:cNvSpPr/>
          <p:nvPr/>
        </p:nvSpPr>
        <p:spPr>
          <a:xfrm>
            <a:off x="2914650" y="2000250"/>
            <a:ext cx="447675" cy="361950"/>
          </a:xfrm>
          <a:prstGeom prst="rightArrow">
            <a:avLst>
              <a:gd name="adj1" fmla="val 39972"/>
              <a:gd name="adj2" fmla="val 100481"/>
            </a:avLst>
          </a:prstGeom>
          <a:solidFill>
            <a:srgbClr val="FF8000"/>
          </a:solidFill>
          <a:ln w="12700">
            <a:miter lim="400000"/>
          </a:ln>
        </p:spPr>
        <p:txBody>
          <a:bodyPr lIns="34289" tIns="34289" rIns="34289" bIns="34289"/>
          <a:lstStyle/>
          <a:p>
            <a:pPr lvl="0" defTabSz="914400">
              <a:buClrTx/>
              <a:defRPr sz="1200">
                <a:uFillTx/>
                <a:latin typeface="+mn-lt"/>
                <a:ea typeface="+mn-ea"/>
                <a:cs typeface="+mn-cs"/>
                <a:sym typeface="Arial"/>
              </a:defRPr>
            </a:pPr>
          </a:p>
        </p:txBody>
      </p:sp>
      <p:sp>
        <p:nvSpPr>
          <p:cNvPr id="286" name="Shape 286"/>
          <p:cNvSpPr/>
          <p:nvPr/>
        </p:nvSpPr>
        <p:spPr>
          <a:xfrm>
            <a:off x="5562600" y="2000250"/>
            <a:ext cx="447675" cy="361950"/>
          </a:xfrm>
          <a:prstGeom prst="rightArrow">
            <a:avLst>
              <a:gd name="adj1" fmla="val 39972"/>
              <a:gd name="adj2" fmla="val 100481"/>
            </a:avLst>
          </a:prstGeom>
          <a:solidFill>
            <a:srgbClr val="FF8000"/>
          </a:solidFill>
          <a:ln w="12700">
            <a:miter lim="400000"/>
          </a:ln>
        </p:spPr>
        <p:txBody>
          <a:bodyPr lIns="34289" tIns="34289" rIns="34289" bIns="34289"/>
          <a:lstStyle/>
          <a:p>
            <a:pPr lvl="0" defTabSz="914400">
              <a:buClrTx/>
              <a:defRPr sz="1200">
                <a:uFillTx/>
                <a:latin typeface="+mn-lt"/>
                <a:ea typeface="+mn-ea"/>
                <a:cs typeface="+mn-cs"/>
                <a:sym typeface="Arial"/>
              </a:defRPr>
            </a:pPr>
          </a:p>
        </p:txBody>
      </p:sp>
    </p:spTree>
  </p:cSld>
  <p:clrMapOvr>
    <a:masterClrMapping/>
  </p:clrMapOvr>
  <p:transition spd="med" advClick="1"/>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88" name="Shape 288"/>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89" name="Shape 289"/>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What is a metric?</a:t>
            </a:r>
          </a:p>
        </p:txBody>
      </p:sp>
      <p:sp>
        <p:nvSpPr>
          <p:cNvPr id="290" name="Shape 290"/>
          <p:cNvSpPr/>
          <p:nvPr>
            <p:ph type="body" idx="1"/>
          </p:nvPr>
        </p:nvSpPr>
        <p:spPr>
          <a:prstGeom prst="rect">
            <a:avLst/>
          </a:prstGeom>
        </p:spPr>
        <p:txBody>
          <a:bodyPr/>
          <a:lstStyle/>
          <a:p>
            <a:pPr lvl="0" marL="424542" indent="-424542">
              <a:buSzPct val="25000"/>
              <a:defRPr sz="1800">
                <a:uFillTx/>
              </a:defRPr>
            </a:pPr>
            <a:r>
              <a:rPr sz="2600">
                <a:uFill>
                  <a:solidFill/>
                </a:uFill>
              </a:rPr>
              <a:t>A metric is quantitative information that (helps) </a:t>
            </a:r>
            <a:r>
              <a:rPr b="1" i="1" sz="2600">
                <a:uFill>
                  <a:solidFill/>
                </a:uFill>
              </a:rPr>
              <a:t>tells a story.</a:t>
            </a:r>
            <a:endParaRPr b="1" i="1" sz="2600">
              <a:uFill>
                <a:solidFill/>
              </a:uFill>
            </a:endParaRPr>
          </a:p>
          <a:p>
            <a:pPr lvl="0" marL="424542" indent="-424542">
              <a:defRPr sz="1800">
                <a:uFillTx/>
              </a:defRPr>
            </a:pPr>
            <a:endParaRPr sz="2600">
              <a:uFill>
                <a:solidFill/>
              </a:uFill>
            </a:endParaRPr>
          </a:p>
          <a:p>
            <a:pPr lvl="0" marL="424542" indent="-424542">
              <a:buSzPct val="25000"/>
              <a:defRPr sz="1800">
                <a:uFillTx/>
              </a:defRPr>
            </a:pPr>
            <a:r>
              <a:rPr sz="2600">
                <a:uFill>
                  <a:solidFill/>
                </a:uFill>
              </a:rPr>
              <a:t>That story is designed to cause a decision (action/no action).</a:t>
            </a:r>
          </a:p>
        </p:txBody>
      </p:sp>
      <p:sp>
        <p:nvSpPr>
          <p:cNvPr id="291" name="Shape 29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93" name="Shape 293"/>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294" name="Shape 294"/>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Lesson 4 - What is a metric?</a:t>
            </a:r>
          </a:p>
        </p:txBody>
      </p:sp>
      <p:sp>
        <p:nvSpPr>
          <p:cNvPr id="295" name="Shape 295"/>
          <p:cNvSpPr/>
          <p:nvPr>
            <p:ph type="body" idx="1"/>
          </p:nvPr>
        </p:nvSpPr>
        <p:spPr>
          <a:prstGeom prst="rect">
            <a:avLst/>
          </a:prstGeom>
        </p:spPr>
        <p:txBody>
          <a:bodyPr/>
          <a:lstStyle>
            <a:lvl1pPr marL="424542" indent="-424542">
              <a:buSzPct val="25000"/>
              <a:defRPr sz="2600"/>
            </a:lvl1pPr>
          </a:lstStyle>
          <a:p>
            <a:pPr lvl="0">
              <a:defRPr sz="1800">
                <a:uFillTx/>
              </a:defRPr>
            </a:pPr>
            <a:r>
              <a:rPr sz="2600">
                <a:uFill>
                  <a:solidFill/>
                </a:uFill>
              </a:rPr>
              <a:t>That story can either be obvious or part of a larger picture.</a:t>
            </a:r>
          </a:p>
        </p:txBody>
      </p:sp>
      <p:sp>
        <p:nvSpPr>
          <p:cNvPr id="296" name="Shape 29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6" name="Shape 86"/>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Chart colors default to the RSA Conference 2015 brand colors</a:t>
            </a:r>
          </a:p>
        </p:txBody>
      </p:sp>
      <p:graphicFrame>
        <p:nvGraphicFramePr>
          <p:cNvPr id="87" name="Chart 87"/>
          <p:cNvGraphicFramePr/>
          <p:nvPr/>
        </p:nvGraphicFramePr>
        <p:xfrm>
          <a:off x="528170" y="1128783"/>
          <a:ext cx="8558936" cy="3008140"/>
        </p:xfrm>
        <a:graphic xmlns:a="http://schemas.openxmlformats.org/drawingml/2006/main">
          <a:graphicData uri="http://schemas.openxmlformats.org/drawingml/2006/chart">
            <c:chart xmlns:c="http://schemas.openxmlformats.org/drawingml/2006/chart" r:id="rId2"/>
          </a:graphicData>
        </a:graphic>
      </p:graphicFrame>
      <p:sp>
        <p:nvSpPr>
          <p:cNvPr id="88" name="Shape 88"/>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8" name="Shape 298"/>
          <p:cNvSpPr/>
          <p:nvPr/>
        </p:nvSpPr>
        <p:spPr>
          <a:xfrm>
            <a:off x="5715000" y="4872331"/>
            <a:ext cx="1714500" cy="142288"/>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nchor="ctr">
            <a:spAutoFit/>
          </a:bodyPr>
          <a:lstStyle>
            <a:lvl1pPr algn="r" defTabSz="914400">
              <a:buClrTx/>
              <a:defRPr sz="600">
                <a:solidFill>
                  <a:srgbClr val="005193"/>
                </a:solidFill>
                <a:uFillTx/>
                <a:latin typeface="+mn-lt"/>
                <a:ea typeface="+mn-ea"/>
                <a:cs typeface="+mn-cs"/>
                <a:sym typeface="Arial"/>
              </a:defRPr>
            </a:lvl1pPr>
          </a:lstStyle>
          <a:p>
            <a:pPr lvl="0">
              <a:defRPr sz="1800">
                <a:solidFill>
                  <a:srgbClr val="000000"/>
                </a:solidFill>
              </a:defRPr>
            </a:pPr>
            <a:r>
              <a:rPr sz="600">
                <a:solidFill>
                  <a:srgbClr val="005193"/>
                </a:solidFill>
              </a:rPr>
              <a:t>IANS Research  | Client &amp; IANS Confidential.</a:t>
            </a:r>
          </a:p>
        </p:txBody>
      </p:sp>
      <p:sp>
        <p:nvSpPr>
          <p:cNvPr id="299" name="Shape 299"/>
          <p:cNvSpPr/>
          <p:nvPr/>
        </p:nvSpPr>
        <p:spPr>
          <a:xfrm>
            <a:off x="4857750" y="4857750"/>
            <a:ext cx="857250" cy="142288"/>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algn="r" defTabSz="914400">
              <a:buClrTx/>
              <a:defRPr sz="600">
                <a:solidFill>
                  <a:srgbClr val="005193"/>
                </a:solidFill>
                <a:uFillTx/>
                <a:latin typeface="+mn-lt"/>
                <a:ea typeface="+mn-ea"/>
                <a:cs typeface="+mn-cs"/>
                <a:sym typeface="Arial"/>
              </a:defRPr>
            </a:lvl1pPr>
          </a:lstStyle>
          <a:p>
            <a:pPr lvl="0">
              <a:defRPr sz="1800">
                <a:solidFill>
                  <a:srgbClr val="000000"/>
                </a:solidFill>
              </a:defRPr>
            </a:pPr>
            <a:r>
              <a:rPr sz="600">
                <a:solidFill>
                  <a:srgbClr val="005193"/>
                </a:solidFill>
              </a:rPr>
              <a:t>1/28/2015</a:t>
            </a:r>
          </a:p>
        </p:txBody>
      </p:sp>
      <p:sp>
        <p:nvSpPr>
          <p:cNvPr id="300" name="Shape 300"/>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Things to Make Metrics About</a:t>
            </a:r>
          </a:p>
        </p:txBody>
      </p:sp>
      <p:sp>
        <p:nvSpPr>
          <p:cNvPr id="301" name="Shape 301"/>
          <p:cNvSpPr/>
          <p:nvPr>
            <p:ph type="body" idx="1"/>
          </p:nvPr>
        </p:nvSpPr>
        <p:spPr>
          <a:xfrm>
            <a:off x="360307" y="774158"/>
            <a:ext cx="8423386" cy="3394473"/>
          </a:xfrm>
          <a:prstGeom prst="rect">
            <a:avLst/>
          </a:prstGeom>
        </p:spPr>
        <p:txBody>
          <a:bodyPr/>
          <a:lstStyle/>
          <a:p>
            <a:pPr lvl="0">
              <a:defRPr sz="1800">
                <a:uFillTx/>
              </a:defRPr>
            </a:pPr>
            <a:r>
              <a:rPr sz="2100">
                <a:uFill>
                  <a:solidFill/>
                </a:uFill>
              </a:rPr>
              <a:t>Only four “types” of information</a:t>
            </a:r>
          </a:p>
        </p:txBody>
      </p:sp>
      <p:sp>
        <p:nvSpPr>
          <p:cNvPr id="302" name="Shape 30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303" name="image.png"/>
          <p:cNvPicPr/>
          <p:nvPr/>
        </p:nvPicPr>
        <p:blipFill>
          <a:blip r:embed="rId3">
            <a:extLst/>
          </a:blip>
          <a:stretch>
            <a:fillRect/>
          </a:stretch>
        </p:blipFill>
        <p:spPr>
          <a:xfrm>
            <a:off x="2623068" y="966154"/>
            <a:ext cx="3255427" cy="3427217"/>
          </a:xfrm>
          <a:prstGeom prst="rect">
            <a:avLst/>
          </a:prstGeom>
          <a:ln>
            <a:round/>
          </a:ln>
        </p:spPr>
      </p:pic>
      <p:sp>
        <p:nvSpPr>
          <p:cNvPr id="304" name="Shape 304"/>
          <p:cNvSpPr/>
          <p:nvPr/>
        </p:nvSpPr>
        <p:spPr>
          <a:xfrm>
            <a:off x="2870698" y="3122343"/>
            <a:ext cx="1976003" cy="368425"/>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threat information</a:t>
            </a:r>
          </a:p>
        </p:txBody>
      </p:sp>
      <p:sp>
        <p:nvSpPr>
          <p:cNvPr id="305" name="Shape 305"/>
          <p:cNvSpPr/>
          <p:nvPr/>
        </p:nvSpPr>
        <p:spPr>
          <a:xfrm>
            <a:off x="2105528" y="1600147"/>
            <a:ext cx="1976004" cy="368426"/>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asset information</a:t>
            </a:r>
          </a:p>
        </p:txBody>
      </p:sp>
      <p:sp>
        <p:nvSpPr>
          <p:cNvPr id="306" name="Shape 306"/>
          <p:cNvSpPr/>
          <p:nvPr/>
        </p:nvSpPr>
        <p:spPr>
          <a:xfrm>
            <a:off x="4869852" y="1910099"/>
            <a:ext cx="2089982" cy="368425"/>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impact information</a:t>
            </a:r>
          </a:p>
        </p:txBody>
      </p:sp>
      <p:sp>
        <p:nvSpPr>
          <p:cNvPr id="307" name="Shape 307"/>
          <p:cNvSpPr/>
          <p:nvPr/>
        </p:nvSpPr>
        <p:spPr>
          <a:xfrm>
            <a:off x="4561825" y="3576531"/>
            <a:ext cx="2374469" cy="368426"/>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controls information</a:t>
            </a:r>
          </a:p>
        </p:txBody>
      </p:sp>
      <p:sp>
        <p:nvSpPr>
          <p:cNvPr id="308" name="Shape 308"/>
          <p:cNvSpPr/>
          <p:nvPr/>
        </p:nvSpPr>
        <p:spPr>
          <a:xfrm>
            <a:off x="3963220" y="2583330"/>
            <a:ext cx="575124" cy="283869"/>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buClr>
                <a:srgbClr val="FFFFFF"/>
              </a:buClr>
              <a:defRPr b="1">
                <a:solidFill>
                  <a:srgbClr val="FFFFFF"/>
                </a:solidFill>
                <a:uFill>
                  <a:solidFill>
                    <a:srgbClr val="FFFFFF"/>
                  </a:solidFill>
                </a:uFill>
                <a:latin typeface="+mn-lt"/>
                <a:ea typeface="+mn-ea"/>
                <a:cs typeface="+mn-cs"/>
                <a:sym typeface="Arial"/>
              </a:defRPr>
            </a:lvl1pPr>
          </a:lstStyle>
          <a:p>
            <a:pPr lvl="0">
              <a:defRPr b="0">
                <a:solidFill>
                  <a:srgbClr val="000000"/>
                </a:solidFill>
                <a:uFillTx/>
              </a:defRPr>
            </a:pPr>
            <a:r>
              <a:rPr b="1">
                <a:solidFill>
                  <a:srgbClr val="FFFFFF"/>
                </a:solidFill>
                <a:uFill>
                  <a:solidFill>
                    <a:srgbClr val="FFFFFF"/>
                  </a:solidFill>
                </a:uFill>
              </a:rPr>
              <a:t>risk</a:t>
            </a:r>
          </a:p>
        </p:txBody>
      </p:sp>
    </p:spTree>
  </p:cSld>
  <p:clrMapOvr>
    <a:masterClrMapping/>
  </p:clrMapOvr>
  <p:transitio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2" name="Shape 312"/>
          <p:cNvSpPr/>
          <p:nvPr/>
        </p:nvSpPr>
        <p:spPr>
          <a:xfrm>
            <a:off x="1345406" y="4894658"/>
            <a:ext cx="196814"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11</a:t>
            </a:r>
          </a:p>
        </p:txBody>
      </p:sp>
      <p:sp>
        <p:nvSpPr>
          <p:cNvPr id="313" name="Shape 313"/>
          <p:cNvSpPr/>
          <p:nvPr>
            <p:ph type="title"/>
          </p:nvPr>
        </p:nvSpPr>
        <p:spPr>
          <a:prstGeom prst="rect">
            <a:avLst/>
          </a:prstGeom>
        </p:spPr>
        <p:txBody>
          <a:bodyPr/>
          <a:lstStyle>
            <a:lvl1pPr>
              <a:lnSpc>
                <a:spcPct val="80000"/>
              </a:lnSpc>
              <a:defRPr sz="3000">
                <a:latin typeface="Calibri"/>
                <a:ea typeface="Calibri"/>
                <a:cs typeface="Calibri"/>
                <a:sym typeface="Calibri"/>
              </a:defRPr>
            </a:lvl1pPr>
          </a:lstStyle>
          <a:p>
            <a:pPr lvl="0">
              <a:defRPr b="0" sz="1800">
                <a:solidFill>
                  <a:srgbClr val="000000"/>
                </a:solidFill>
                <a:uFillTx/>
              </a:defRPr>
            </a:pPr>
            <a:r>
              <a:rPr b="1" sz="3000">
                <a:solidFill>
                  <a:srgbClr val="008F94"/>
                </a:solidFill>
                <a:uFill>
                  <a:solidFill>
                    <a:srgbClr val="008F94"/>
                  </a:solidFill>
                </a:uFill>
              </a:rPr>
              <a:t>What matters most to your organization?</a:t>
            </a:r>
          </a:p>
        </p:txBody>
      </p:sp>
      <p:sp>
        <p:nvSpPr>
          <p:cNvPr id="314" name="Shape 314"/>
          <p:cNvSpPr/>
          <p:nvPr>
            <p:ph type="body" idx="1"/>
          </p:nvPr>
        </p:nvSpPr>
        <p:spPr>
          <a:prstGeom prst="rect">
            <a:avLst/>
          </a:prstGeom>
        </p:spPr>
        <p:txBody>
          <a:bodyPr/>
          <a:lstStyle/>
          <a:p>
            <a:pPr lvl="0"/>
          </a:p>
        </p:txBody>
      </p:sp>
      <p:sp>
        <p:nvSpPr>
          <p:cNvPr id="315" name="Shape 31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16" name="Shape 316"/>
          <p:cNvSpPr/>
          <p:nvPr/>
        </p:nvSpPr>
        <p:spPr>
          <a:xfrm>
            <a:off x="1345406" y="4894658"/>
            <a:ext cx="196814"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11</a:t>
            </a:r>
          </a:p>
        </p:txBody>
      </p:sp>
    </p:spTree>
  </p:cSld>
  <p:clrMapOvr>
    <a:masterClrMapping/>
  </p:clrMapOvr>
  <p:transition spd="med" advClick="1"/>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8" name="Shape 318"/>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12</a:t>
            </a:r>
          </a:p>
        </p:txBody>
      </p:sp>
      <p:sp>
        <p:nvSpPr>
          <p:cNvPr id="319" name="Shape 319"/>
          <p:cNvSpPr/>
          <p:nvPr>
            <p:ph type="title"/>
          </p:nvPr>
        </p:nvSpPr>
        <p:spPr>
          <a:xfrm>
            <a:off x="1483747" y="1962564"/>
            <a:ext cx="6362456" cy="1218372"/>
          </a:xfrm>
          <a:prstGeom prst="rect">
            <a:avLst/>
          </a:prstGeom>
        </p:spPr>
        <p:txBody>
          <a:bodyPr/>
          <a:lstStyle>
            <a:lvl1pPr>
              <a:lnSpc>
                <a:spcPct val="80000"/>
              </a:lnSpc>
              <a:defRPr sz="7200"/>
            </a:lvl1pPr>
          </a:lstStyle>
          <a:p>
            <a:pPr lvl="0">
              <a:defRPr b="0" sz="1800">
                <a:solidFill>
                  <a:srgbClr val="000000"/>
                </a:solidFill>
                <a:uFillTx/>
              </a:defRPr>
            </a:pPr>
            <a:r>
              <a:rPr b="1" sz="7200">
                <a:solidFill>
                  <a:srgbClr val="008F94"/>
                </a:solidFill>
                <a:uFill>
                  <a:solidFill>
                    <a:srgbClr val="008F94"/>
                  </a:solidFill>
                </a:uFill>
              </a:rPr>
              <a:t>Money &amp; Time</a:t>
            </a:r>
          </a:p>
        </p:txBody>
      </p:sp>
      <p:sp>
        <p:nvSpPr>
          <p:cNvPr id="320" name="Shape 32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21" name="Shape 321"/>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12</a:t>
            </a:r>
          </a:p>
        </p:txBody>
      </p:sp>
    </p:spTree>
  </p:cSld>
  <p:clrMapOvr>
    <a:masterClrMapping/>
  </p:clrMapOvr>
  <p:transition spd="med" advClick="1"/>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23" name="Shape 323"/>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324" name="Shape 324"/>
          <p:cNvSpPr/>
          <p:nvPr>
            <p:ph type="title"/>
          </p:nvPr>
        </p:nvSpPr>
        <p:spPr>
          <a:prstGeom prst="rect">
            <a:avLst/>
          </a:prstGeom>
        </p:spPr>
        <p:txBody>
          <a:bodyPr/>
          <a:lstStyle>
            <a:lvl1pPr>
              <a:defRPr sz="2200">
                <a:solidFill>
                  <a:srgbClr val="044872"/>
                </a:solidFill>
              </a:defRPr>
            </a:lvl1pPr>
          </a:lstStyle>
          <a:p>
            <a:pPr lvl="0">
              <a:defRPr b="0" sz="1800">
                <a:solidFill>
                  <a:srgbClr val="000000"/>
                </a:solidFill>
                <a:uFillTx/>
              </a:defRPr>
            </a:pPr>
            <a:r>
              <a:rPr b="1" sz="2200">
                <a:solidFill>
                  <a:srgbClr val="044872"/>
                </a:solidFill>
                <a:uFill>
                  <a:solidFill>
                    <a:srgbClr val="008F94"/>
                  </a:solidFill>
                </a:uFill>
              </a:rPr>
              <a:t>(The most important metrics = money &amp; time)</a:t>
            </a:r>
          </a:p>
        </p:txBody>
      </p:sp>
      <p:sp>
        <p:nvSpPr>
          <p:cNvPr id="325" name="Shape 325"/>
          <p:cNvSpPr/>
          <p:nvPr>
            <p:ph type="body" idx="1"/>
          </p:nvPr>
        </p:nvSpPr>
        <p:spPr>
          <a:prstGeom prst="rect">
            <a:avLst/>
          </a:prstGeom>
        </p:spPr>
        <p:txBody>
          <a:bodyPr/>
          <a:lstStyle/>
          <a:p>
            <a:pPr lvl="0" marL="293914" indent="-293914">
              <a:buSzPct val="25000"/>
              <a:defRPr sz="1800">
                <a:uFillTx/>
              </a:defRPr>
            </a:pPr>
            <a:r>
              <a:rPr>
                <a:uFill>
                  <a:solidFill/>
                </a:uFill>
              </a:rPr>
              <a:t>Anytime you can report a metric using </a:t>
            </a:r>
            <a:r>
              <a:rPr b="1">
                <a:uFill>
                  <a:solidFill/>
                </a:uFill>
              </a:rPr>
              <a:t>money</a:t>
            </a:r>
            <a:r>
              <a:rPr>
                <a:uFill>
                  <a:solidFill/>
                </a:uFill>
              </a:rPr>
              <a:t> or </a:t>
            </a:r>
            <a:r>
              <a:rPr b="1">
                <a:uFill>
                  <a:solidFill/>
                </a:uFill>
              </a:rPr>
              <a:t>time</a:t>
            </a:r>
            <a:r>
              <a:rPr>
                <a:uFill>
                  <a:solidFill/>
                </a:uFill>
              </a:rPr>
              <a:t> as a part of the equation, you win.</a:t>
            </a:r>
            <a:endParaRPr>
              <a:uFill>
                <a:solidFill/>
              </a:uFill>
            </a:endParaRPr>
          </a:p>
          <a:p>
            <a:pPr lvl="0" marL="293914" indent="-293914">
              <a:spcBef>
                <a:spcPts val="1000"/>
              </a:spcBef>
              <a:defRPr sz="1800">
                <a:uFillTx/>
              </a:defRPr>
            </a:pPr>
            <a:endParaRPr>
              <a:uFill>
                <a:solidFill/>
              </a:uFill>
            </a:endParaRPr>
          </a:p>
          <a:p>
            <a:pPr lvl="2">
              <a:spcBef>
                <a:spcPts val="1000"/>
              </a:spcBef>
              <a:buSzPct val="25000"/>
              <a:defRPr>
                <a:uFillTx/>
              </a:defRPr>
            </a:pPr>
            <a:r>
              <a:rPr>
                <a:uFill>
                  <a:solidFill/>
                </a:uFill>
              </a:rPr>
              <a:t>This is why the best </a:t>
            </a:r>
            <a:r>
              <a:rPr b="1">
                <a:uFill>
                  <a:solidFill/>
                </a:uFill>
              </a:rPr>
              <a:t>risk</a:t>
            </a:r>
            <a:r>
              <a:rPr>
                <a:uFill>
                  <a:solidFill/>
                </a:uFill>
              </a:rPr>
              <a:t> statements are Frequency x Impact</a:t>
            </a:r>
            <a:endParaRPr>
              <a:uFill>
                <a:solidFill/>
              </a:uFill>
            </a:endParaRPr>
          </a:p>
          <a:p>
            <a:pPr lvl="0" marL="293914" indent="-293914">
              <a:spcBef>
                <a:spcPts val="1000"/>
              </a:spcBef>
              <a:defRPr sz="1800">
                <a:uFillTx/>
              </a:defRPr>
            </a:pPr>
            <a:endParaRPr>
              <a:uFill>
                <a:solidFill/>
              </a:uFill>
            </a:endParaRPr>
          </a:p>
          <a:p>
            <a:pPr lvl="0" marL="293914" indent="-293914">
              <a:spcBef>
                <a:spcPts val="1000"/>
              </a:spcBef>
              <a:buSzPct val="25000"/>
              <a:defRPr sz="1800">
                <a:uFillTx/>
              </a:defRPr>
            </a:pPr>
            <a:r>
              <a:rPr>
                <a:uFill>
                  <a:solidFill/>
                </a:uFill>
              </a:rPr>
              <a:t>Even if you can allude to money or time, so that it’s what the executive is thinking about in the back of their head - it’s a win.</a:t>
            </a:r>
          </a:p>
        </p:txBody>
      </p:sp>
      <p:sp>
        <p:nvSpPr>
          <p:cNvPr id="326" name="Shape 32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325">
                                            <p:bg/>
                                          </p:spTgt>
                                        </p:tgtEl>
                                        <p:attrNameLst>
                                          <p:attrName>style.visibility</p:attrName>
                                        </p:attrNameLst>
                                      </p:cBhvr>
                                      <p:to>
                                        <p:strVal val="visible"/>
                                      </p:to>
                                    </p:set>
                                    <p:animEffect filter="fade" transition="in">
                                      <p:cBhvr>
                                        <p:cTn id="7" dur="1"/>
                                        <p:tgtEl>
                                          <p:spTgt spid="325">
                                            <p:bg/>
                                          </p:spTgt>
                                        </p:tgtEl>
                                      </p:cBhvr>
                                    </p:animEffect>
                                  </p:childTnLst>
                                </p:cTn>
                              </p:par>
                              <p:par>
                                <p:cTn id="8" presetClass="entr" presetSubtype="0" presetID="10" grpId="1" fill="hold">
                                  <p:stCondLst>
                                    <p:cond delay="0"/>
                                  </p:stCondLst>
                                  <p:iterate type="el" backwards="0">
                                    <p:tmAbs val="0"/>
                                  </p:iterate>
                                  <p:childTnLst>
                                    <p:set>
                                      <p:cBhvr>
                                        <p:cTn id="9" fill="hold"/>
                                        <p:tgtEl>
                                          <p:spTgt spid="325">
                                            <p:txEl>
                                              <p:pRg st="0" end="0"/>
                                            </p:txEl>
                                          </p:spTgt>
                                        </p:tgtEl>
                                        <p:attrNameLst>
                                          <p:attrName>style.visibility</p:attrName>
                                        </p:attrNameLst>
                                      </p:cBhvr>
                                      <p:to>
                                        <p:strVal val="visible"/>
                                      </p:to>
                                    </p:set>
                                    <p:animEffect filter="fade" transition="in">
                                      <p:cBhvr>
                                        <p:cTn id="10" dur="1"/>
                                        <p:tgtEl>
                                          <p:spTgt spid="32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0" grpId="1" fill="hold">
                                  <p:stCondLst>
                                    <p:cond delay="0"/>
                                  </p:stCondLst>
                                  <p:iterate type="el" backwards="0">
                                    <p:tmAbs val="0"/>
                                  </p:iterate>
                                  <p:childTnLst>
                                    <p:set>
                                      <p:cBhvr>
                                        <p:cTn id="14" fill="hold"/>
                                        <p:tgtEl>
                                          <p:spTgt spid="325">
                                            <p:txEl>
                                              <p:pRg st="1" end="1"/>
                                            </p:txEl>
                                          </p:spTgt>
                                        </p:tgtEl>
                                        <p:attrNameLst>
                                          <p:attrName>style.visibility</p:attrName>
                                        </p:attrNameLst>
                                      </p:cBhvr>
                                      <p:to>
                                        <p:strVal val="visible"/>
                                      </p:to>
                                    </p:set>
                                    <p:animEffect filter="fade" transition="in">
                                      <p:cBhvr>
                                        <p:cTn id="15" dur="1"/>
                                        <p:tgtEl>
                                          <p:spTgt spid="32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nodeType="clickEffect" presetClass="entr" presetSubtype="0" presetID="10" grpId="1" fill="hold">
                                  <p:stCondLst>
                                    <p:cond delay="0"/>
                                  </p:stCondLst>
                                  <p:iterate type="el" backwards="0">
                                    <p:tmAbs val="0"/>
                                  </p:iterate>
                                  <p:childTnLst>
                                    <p:set>
                                      <p:cBhvr>
                                        <p:cTn id="19" fill="hold"/>
                                        <p:tgtEl>
                                          <p:spTgt spid="325">
                                            <p:txEl>
                                              <p:pRg st="2" end="2"/>
                                            </p:txEl>
                                          </p:spTgt>
                                        </p:tgtEl>
                                        <p:attrNameLst>
                                          <p:attrName>style.visibility</p:attrName>
                                        </p:attrNameLst>
                                      </p:cBhvr>
                                      <p:to>
                                        <p:strVal val="visible"/>
                                      </p:to>
                                    </p:set>
                                    <p:animEffect filter="fade" transition="in">
                                      <p:cBhvr>
                                        <p:cTn id="20" dur="1"/>
                                        <p:tgtEl>
                                          <p:spTgt spid="32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0" grpId="1" fill="hold">
                                  <p:stCondLst>
                                    <p:cond delay="0"/>
                                  </p:stCondLst>
                                  <p:iterate type="el" backwards="0">
                                    <p:tmAbs val="0"/>
                                  </p:iterate>
                                  <p:childTnLst>
                                    <p:set>
                                      <p:cBhvr>
                                        <p:cTn id="24" fill="hold"/>
                                        <p:tgtEl>
                                          <p:spTgt spid="325">
                                            <p:txEl>
                                              <p:pRg st="3" end="3"/>
                                            </p:txEl>
                                          </p:spTgt>
                                        </p:tgtEl>
                                        <p:attrNameLst>
                                          <p:attrName>style.visibility</p:attrName>
                                        </p:attrNameLst>
                                      </p:cBhvr>
                                      <p:to>
                                        <p:strVal val="visible"/>
                                      </p:to>
                                    </p:set>
                                    <p:animEffect filter="fade" transition="in">
                                      <p:cBhvr>
                                        <p:cTn id="25" dur="1"/>
                                        <p:tgtEl>
                                          <p:spTgt spid="32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nodeType="clickEffect" presetClass="entr" presetSubtype="0" presetID="10" grpId="1" fill="hold">
                                  <p:stCondLst>
                                    <p:cond delay="0"/>
                                  </p:stCondLst>
                                  <p:iterate type="el" backwards="0">
                                    <p:tmAbs val="0"/>
                                  </p:iterate>
                                  <p:childTnLst>
                                    <p:set>
                                      <p:cBhvr>
                                        <p:cTn id="29" fill="hold"/>
                                        <p:tgtEl>
                                          <p:spTgt spid="325">
                                            <p:txEl>
                                              <p:pRg st="4" end="4"/>
                                            </p:txEl>
                                          </p:spTgt>
                                        </p:tgtEl>
                                        <p:attrNameLst>
                                          <p:attrName>style.visibility</p:attrName>
                                        </p:attrNameLst>
                                      </p:cBhvr>
                                      <p:to>
                                        <p:strVal val="visible"/>
                                      </p:to>
                                    </p:set>
                                    <p:animEffect filter="fade" transition="in">
                                      <p:cBhvr>
                                        <p:cTn id="30" dur="1"/>
                                        <p:tgtEl>
                                          <p:spTgt spid="325">
                                            <p:txEl>
                                              <p:pRg st="4" end="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25" grpId="1"/>
    </p:bldLst>
  </p:timing>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28" name="Shape 328"/>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329" name="Shape 329"/>
          <p:cNvSpPr/>
          <p:nvPr>
            <p:ph type="title"/>
          </p:nvPr>
        </p:nvSpPr>
        <p:spPr>
          <a:prstGeom prst="rect">
            <a:avLst/>
          </a:prstGeom>
        </p:spPr>
        <p:txBody>
          <a:bodyPr/>
          <a:lstStyle>
            <a:lvl1pPr>
              <a:defRPr sz="2600">
                <a:solidFill>
                  <a:srgbClr val="044872"/>
                </a:solidFill>
              </a:defRPr>
            </a:lvl1pPr>
          </a:lstStyle>
          <a:p>
            <a:pPr lvl="0">
              <a:defRPr b="0" sz="1800">
                <a:solidFill>
                  <a:srgbClr val="000000"/>
                </a:solidFill>
                <a:uFillTx/>
              </a:defRPr>
            </a:pPr>
            <a:r>
              <a:rPr b="1" sz="2600">
                <a:solidFill>
                  <a:srgbClr val="044872"/>
                </a:solidFill>
                <a:uFill>
                  <a:solidFill>
                    <a:srgbClr val="008F94"/>
                  </a:solidFill>
                </a:uFill>
              </a:rPr>
              <a:t>The purpose of your metrics/risk program?</a:t>
            </a:r>
          </a:p>
        </p:txBody>
      </p:sp>
      <p:sp>
        <p:nvSpPr>
          <p:cNvPr id="330" name="Shape 330"/>
          <p:cNvSpPr/>
          <p:nvPr>
            <p:ph type="body" idx="1"/>
          </p:nvPr>
        </p:nvSpPr>
        <p:spPr>
          <a:prstGeom prst="rect">
            <a:avLst/>
          </a:prstGeom>
        </p:spPr>
        <p:txBody>
          <a:bodyPr/>
          <a:lstStyle/>
          <a:p>
            <a:pPr lvl="0" marL="424542" indent="-424542">
              <a:buSzPct val="25000"/>
              <a:defRPr sz="1800">
                <a:uFillTx/>
              </a:defRPr>
            </a:pPr>
            <a:r>
              <a:rPr sz="2600">
                <a:uFill>
                  <a:solidFill/>
                </a:uFill>
              </a:rPr>
              <a:t>Create time or money</a:t>
            </a:r>
            <a:endParaRPr sz="2600">
              <a:uFill>
                <a:solidFill/>
              </a:uFill>
            </a:endParaRPr>
          </a:p>
          <a:p>
            <a:pPr lvl="0" marL="424542" indent="-424542">
              <a:spcBef>
                <a:spcPts val="3200"/>
              </a:spcBef>
              <a:buSzPct val="25000"/>
              <a:defRPr sz="1800">
                <a:uFillTx/>
              </a:defRPr>
            </a:pPr>
            <a:r>
              <a:rPr sz="2600">
                <a:uFill>
                  <a:solidFill/>
                </a:uFill>
              </a:rPr>
              <a:t>Save time or money</a:t>
            </a:r>
          </a:p>
        </p:txBody>
      </p:sp>
      <p:sp>
        <p:nvSpPr>
          <p:cNvPr id="331" name="Shape 33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332" name="image.png"/>
          <p:cNvPicPr/>
          <p:nvPr/>
        </p:nvPicPr>
        <p:blipFill>
          <a:blip r:embed="rId2">
            <a:extLst/>
          </a:blip>
          <a:stretch>
            <a:fillRect/>
          </a:stretch>
        </p:blipFill>
        <p:spPr>
          <a:xfrm>
            <a:off x="4909068" y="1066258"/>
            <a:ext cx="3255427" cy="3427217"/>
          </a:xfrm>
          <a:prstGeom prst="rect">
            <a:avLst/>
          </a:prstGeom>
          <a:ln>
            <a:round/>
          </a:ln>
        </p:spPr>
      </p:pic>
      <p:sp>
        <p:nvSpPr>
          <p:cNvPr id="333" name="Shape 333"/>
          <p:cNvSpPr/>
          <p:nvPr/>
        </p:nvSpPr>
        <p:spPr>
          <a:xfrm>
            <a:off x="5156698" y="3199857"/>
            <a:ext cx="1976003" cy="391016"/>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threat information</a:t>
            </a:r>
          </a:p>
        </p:txBody>
      </p:sp>
      <p:sp>
        <p:nvSpPr>
          <p:cNvPr id="334" name="Shape 334"/>
          <p:cNvSpPr/>
          <p:nvPr/>
        </p:nvSpPr>
        <p:spPr>
          <a:xfrm>
            <a:off x="4391528" y="1700252"/>
            <a:ext cx="1976004" cy="368425"/>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asset information</a:t>
            </a:r>
          </a:p>
        </p:txBody>
      </p:sp>
      <p:sp>
        <p:nvSpPr>
          <p:cNvPr id="335" name="Shape 335"/>
          <p:cNvSpPr/>
          <p:nvPr/>
        </p:nvSpPr>
        <p:spPr>
          <a:xfrm>
            <a:off x="7155852" y="2010203"/>
            <a:ext cx="2089982" cy="368426"/>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impact information</a:t>
            </a:r>
          </a:p>
        </p:txBody>
      </p:sp>
      <p:sp>
        <p:nvSpPr>
          <p:cNvPr id="336" name="Shape 336"/>
          <p:cNvSpPr/>
          <p:nvPr/>
        </p:nvSpPr>
        <p:spPr>
          <a:xfrm>
            <a:off x="6847825" y="3676636"/>
            <a:ext cx="2374469" cy="368425"/>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defRPr>
                <a:latin typeface="+mn-lt"/>
                <a:ea typeface="+mn-ea"/>
                <a:cs typeface="+mn-cs"/>
                <a:sym typeface="Arial"/>
              </a:defRPr>
            </a:lvl1pPr>
          </a:lstStyle>
          <a:p>
            <a:pPr lvl="0">
              <a:defRPr>
                <a:uFillTx/>
              </a:defRPr>
            </a:pPr>
            <a:r>
              <a:rPr>
                <a:uFill>
                  <a:solidFill/>
                </a:uFill>
              </a:rPr>
              <a:t>controls information</a:t>
            </a:r>
          </a:p>
        </p:txBody>
      </p:sp>
      <p:sp>
        <p:nvSpPr>
          <p:cNvPr id="337" name="Shape 337"/>
          <p:cNvSpPr/>
          <p:nvPr/>
        </p:nvSpPr>
        <p:spPr>
          <a:xfrm>
            <a:off x="6249219" y="2621560"/>
            <a:ext cx="575125" cy="283869"/>
          </a:xfrm>
          <a:prstGeom prst="rect">
            <a:avLst/>
          </a:prstGeom>
          <a:ln>
            <a:round/>
          </a:ln>
          <a:extLst>
            <a:ext uri="{C572A759-6A51-4108-AA02-DFA0A04FC94B}">
              <ma14:wrappingTextBoxFlag xmlns:ma14="http://schemas.microsoft.com/office/mac/drawingml/2011/main" val="1"/>
            </a:ext>
          </a:extLst>
        </p:spPr>
        <p:txBody>
          <a:bodyPr lIns="28575" tIns="28575" rIns="28575" bIns="28575"/>
          <a:lstStyle>
            <a:lvl1pPr defTabSz="485775">
              <a:buClr>
                <a:srgbClr val="FFFFFF"/>
              </a:buClr>
              <a:defRPr b="1">
                <a:solidFill>
                  <a:srgbClr val="FFFFFF"/>
                </a:solidFill>
                <a:uFill>
                  <a:solidFill>
                    <a:srgbClr val="FFFFFF"/>
                  </a:solidFill>
                </a:uFill>
                <a:latin typeface="+mn-lt"/>
                <a:ea typeface="+mn-ea"/>
                <a:cs typeface="+mn-cs"/>
                <a:sym typeface="Arial"/>
              </a:defRPr>
            </a:lvl1pPr>
          </a:lstStyle>
          <a:p>
            <a:pPr lvl="0">
              <a:defRPr b="0">
                <a:solidFill>
                  <a:srgbClr val="000000"/>
                </a:solidFill>
                <a:uFillTx/>
              </a:defRPr>
            </a:pPr>
            <a:r>
              <a:rPr b="1">
                <a:solidFill>
                  <a:srgbClr val="FFFFFF"/>
                </a:solidFill>
                <a:uFill>
                  <a:solidFill>
                    <a:srgbClr val="FFFFFF"/>
                  </a:solidFill>
                </a:uFill>
              </a:rPr>
              <a:t>risk</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330">
                                            <p:bg/>
                                          </p:spTgt>
                                        </p:tgtEl>
                                        <p:attrNameLst>
                                          <p:attrName>style.visibility</p:attrName>
                                        </p:attrNameLst>
                                      </p:cBhvr>
                                      <p:to>
                                        <p:strVal val="visible"/>
                                      </p:to>
                                    </p:set>
                                    <p:animEffect filter="fade" transition="in">
                                      <p:cBhvr>
                                        <p:cTn id="7" dur="1"/>
                                        <p:tgtEl>
                                          <p:spTgt spid="330">
                                            <p:bg/>
                                          </p:spTgt>
                                        </p:tgtEl>
                                      </p:cBhvr>
                                    </p:animEffect>
                                  </p:childTnLst>
                                </p:cTn>
                              </p:par>
                              <p:par>
                                <p:cTn id="8" presetClass="entr" presetSubtype="0" presetID="10" grpId="1" fill="hold">
                                  <p:stCondLst>
                                    <p:cond delay="0"/>
                                  </p:stCondLst>
                                  <p:iterate type="el" backwards="0">
                                    <p:tmAbs val="0"/>
                                  </p:iterate>
                                  <p:childTnLst>
                                    <p:set>
                                      <p:cBhvr>
                                        <p:cTn id="9" fill="hold"/>
                                        <p:tgtEl>
                                          <p:spTgt spid="330">
                                            <p:txEl>
                                              <p:pRg st="0" end="0"/>
                                            </p:txEl>
                                          </p:spTgt>
                                        </p:tgtEl>
                                        <p:attrNameLst>
                                          <p:attrName>style.visibility</p:attrName>
                                        </p:attrNameLst>
                                      </p:cBhvr>
                                      <p:to>
                                        <p:strVal val="visible"/>
                                      </p:to>
                                    </p:set>
                                    <p:animEffect filter="fade" transition="in">
                                      <p:cBhvr>
                                        <p:cTn id="10" dur="1"/>
                                        <p:tgtEl>
                                          <p:spTgt spid="33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0" grpId="1" fill="hold">
                                  <p:stCondLst>
                                    <p:cond delay="0"/>
                                  </p:stCondLst>
                                  <p:iterate type="el" backwards="0">
                                    <p:tmAbs val="0"/>
                                  </p:iterate>
                                  <p:childTnLst>
                                    <p:set>
                                      <p:cBhvr>
                                        <p:cTn id="14" fill="hold"/>
                                        <p:tgtEl>
                                          <p:spTgt spid="330">
                                            <p:txEl>
                                              <p:pRg st="1" end="1"/>
                                            </p:txEl>
                                          </p:spTgt>
                                        </p:tgtEl>
                                        <p:attrNameLst>
                                          <p:attrName>style.visibility</p:attrName>
                                        </p:attrNameLst>
                                      </p:cBhvr>
                                      <p:to>
                                        <p:strVal val="visible"/>
                                      </p:to>
                                    </p:set>
                                    <p:animEffect filter="fade" transition="in">
                                      <p:cBhvr>
                                        <p:cTn id="15" dur="1"/>
                                        <p:tgtEl>
                                          <p:spTgt spid="330">
                                            <p:txEl>
                                              <p:pRg st="1" end="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330" grpId="1"/>
    </p:bldLst>
  </p:timing>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39" name="Shape 339"/>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sp>
        <p:nvSpPr>
          <p:cNvPr id="340" name="Shape 340"/>
          <p:cNvSpPr/>
          <p:nvPr>
            <p:ph type="title"/>
          </p:nvPr>
        </p:nvSpPr>
        <p:spPr>
          <a:prstGeom prst="rect">
            <a:avLst/>
          </a:prstGeom>
        </p:spPr>
        <p:txBody>
          <a:bodyPr/>
          <a:lstStyle/>
          <a:p>
            <a:pPr lvl="0">
              <a:defRPr b="0" sz="1800">
                <a:solidFill>
                  <a:srgbClr val="000000"/>
                </a:solidFill>
                <a:uFillTx/>
              </a:defRPr>
            </a:pPr>
            <a:br>
              <a:rPr b="1" sz="2600">
                <a:solidFill>
                  <a:srgbClr val="044872"/>
                </a:solidFill>
                <a:uFill>
                  <a:solidFill>
                    <a:srgbClr val="008F94"/>
                  </a:solidFill>
                </a:uFill>
              </a:rPr>
            </a:br>
            <a:r>
              <a:rPr b="1" sz="2600">
                <a:solidFill>
                  <a:srgbClr val="044872"/>
                </a:solidFill>
                <a:uFill>
                  <a:solidFill>
                    <a:srgbClr val="008F94"/>
                  </a:solidFill>
                </a:uFill>
              </a:rPr>
              <a:t>Why is a security metrics program so darn important, but so darn tough?</a:t>
            </a:r>
          </a:p>
        </p:txBody>
      </p:sp>
    </p:spTree>
  </p:cSld>
  <p:clrMapOvr>
    <a:masterClrMapping/>
  </p:clrMapOvr>
  <p:transition spd="med" advClick="1"/>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2" name="Shape 342"/>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16</a:t>
            </a:r>
          </a:p>
        </p:txBody>
      </p:sp>
      <p:sp>
        <p:nvSpPr>
          <p:cNvPr id="343" name="Shape 343"/>
          <p:cNvSpPr/>
          <p:nvPr>
            <p:ph type="title"/>
          </p:nvPr>
        </p:nvSpPr>
        <p:spPr>
          <a:xfrm>
            <a:off x="366147" y="910475"/>
            <a:ext cx="8185442" cy="2940498"/>
          </a:xfrm>
          <a:prstGeom prst="rect">
            <a:avLst/>
          </a:prstGeom>
        </p:spPr>
        <p:txBody>
          <a:bodyPr/>
          <a:lstStyle/>
          <a:p>
            <a:pPr lvl="0">
              <a:lnSpc>
                <a:spcPct val="80000"/>
              </a:lnSpc>
              <a:defRPr b="0" sz="1800">
                <a:solidFill>
                  <a:srgbClr val="000000"/>
                </a:solidFill>
                <a:uFillTx/>
              </a:defRPr>
            </a:pPr>
            <a:r>
              <a:rPr b="1" sz="2600">
                <a:solidFill>
                  <a:srgbClr val="008F94"/>
                </a:solidFill>
                <a:uFill>
                  <a:solidFill>
                    <a:srgbClr val="008F94"/>
                  </a:solidFill>
                </a:uFill>
                <a:latin typeface="Calibri"/>
                <a:ea typeface="Calibri"/>
                <a:cs typeface="Calibri"/>
                <a:sym typeface="Calibri"/>
              </a:rPr>
              <a:t>Security is an expense, like a car.  It gets you where you are going, but costs a bunch.</a:t>
            </a:r>
            <a:br>
              <a:rPr b="1" sz="2600">
                <a:solidFill>
                  <a:srgbClr val="008F94"/>
                </a:solidFill>
                <a:uFill>
                  <a:solidFill>
                    <a:srgbClr val="008F94"/>
                  </a:solidFill>
                </a:uFill>
                <a:latin typeface="Calibri"/>
                <a:ea typeface="Calibri"/>
                <a:cs typeface="Calibri"/>
                <a:sym typeface="Calibri"/>
              </a:rPr>
            </a:br>
            <a:br>
              <a:rPr b="1" sz="2600">
                <a:solidFill>
                  <a:srgbClr val="008F94"/>
                </a:solidFill>
                <a:uFill>
                  <a:solidFill>
                    <a:srgbClr val="008F94"/>
                  </a:solidFill>
                </a:uFill>
                <a:latin typeface="Calibri"/>
                <a:ea typeface="Calibri"/>
                <a:cs typeface="Calibri"/>
                <a:sym typeface="Calibri"/>
              </a:rPr>
            </a:br>
            <a:r>
              <a:rPr b="1" sz="2600">
                <a:solidFill>
                  <a:srgbClr val="008F94"/>
                </a:solidFill>
                <a:uFill>
                  <a:solidFill>
                    <a:srgbClr val="008F94"/>
                  </a:solidFill>
                </a:uFill>
                <a:latin typeface="Calibri"/>
                <a:ea typeface="Calibri"/>
                <a:cs typeface="Calibri"/>
                <a:sym typeface="Calibri"/>
              </a:rPr>
              <a:t>CEO</a:t>
            </a:r>
            <a:r>
              <a:rPr b="1" sz="2600">
                <a:solidFill>
                  <a:srgbClr val="008F94"/>
                </a:solidFill>
                <a:uFill>
                  <a:solidFill>
                    <a:srgbClr val="008F94"/>
                  </a:solidFill>
                </a:uFill>
              </a:rPr>
              <a:t>’</a:t>
            </a:r>
            <a:r>
              <a:rPr b="1" sz="2600">
                <a:solidFill>
                  <a:srgbClr val="008F94"/>
                </a:solidFill>
                <a:uFill>
                  <a:solidFill>
                    <a:srgbClr val="008F94"/>
                  </a:solidFill>
                </a:uFill>
                <a:latin typeface="Calibri"/>
                <a:ea typeface="Calibri"/>
                <a:cs typeface="Calibri"/>
                <a:sym typeface="Calibri"/>
              </a:rPr>
              <a:t>s, CFO</a:t>
            </a:r>
            <a:r>
              <a:rPr b="1" sz="2600">
                <a:solidFill>
                  <a:srgbClr val="008F94"/>
                </a:solidFill>
                <a:uFill>
                  <a:solidFill>
                    <a:srgbClr val="008F94"/>
                  </a:solidFill>
                </a:uFill>
              </a:rPr>
              <a:t>’</a:t>
            </a:r>
            <a:r>
              <a:rPr b="1" sz="2600">
                <a:solidFill>
                  <a:srgbClr val="008F94"/>
                </a:solidFill>
                <a:uFill>
                  <a:solidFill>
                    <a:srgbClr val="008F94"/>
                  </a:solidFill>
                </a:uFill>
                <a:latin typeface="Calibri"/>
                <a:ea typeface="Calibri"/>
                <a:cs typeface="Calibri"/>
                <a:sym typeface="Calibri"/>
              </a:rPr>
              <a:t>s - they typically don</a:t>
            </a:r>
            <a:r>
              <a:rPr b="1" sz="2600">
                <a:solidFill>
                  <a:srgbClr val="008F94"/>
                </a:solidFill>
                <a:uFill>
                  <a:solidFill>
                    <a:srgbClr val="008F94"/>
                  </a:solidFill>
                </a:uFill>
              </a:rPr>
              <a:t>’</a:t>
            </a:r>
            <a:r>
              <a:rPr b="1" sz="2600">
                <a:solidFill>
                  <a:srgbClr val="008F94"/>
                </a:solidFill>
                <a:uFill>
                  <a:solidFill>
                    <a:srgbClr val="008F94"/>
                  </a:solidFill>
                </a:uFill>
                <a:latin typeface="Calibri"/>
                <a:ea typeface="Calibri"/>
                <a:cs typeface="Calibri"/>
                <a:sym typeface="Calibri"/>
              </a:rPr>
              <a:t>t like expenses.</a:t>
            </a:r>
            <a:br>
              <a:rPr b="1" sz="2600">
                <a:solidFill>
                  <a:srgbClr val="008F94"/>
                </a:solidFill>
                <a:uFill>
                  <a:solidFill>
                    <a:srgbClr val="008F94"/>
                  </a:solidFill>
                </a:uFill>
                <a:latin typeface="Calibri"/>
                <a:ea typeface="Calibri"/>
                <a:cs typeface="Calibri"/>
                <a:sym typeface="Calibri"/>
              </a:rPr>
            </a:br>
            <a:br>
              <a:rPr b="1" sz="2600">
                <a:solidFill>
                  <a:srgbClr val="008F94"/>
                </a:solidFill>
                <a:uFill>
                  <a:solidFill>
                    <a:srgbClr val="008F94"/>
                  </a:solidFill>
                </a:uFill>
                <a:latin typeface="Calibri"/>
                <a:ea typeface="Calibri"/>
                <a:cs typeface="Calibri"/>
                <a:sym typeface="Calibri"/>
              </a:rPr>
            </a:br>
            <a:r>
              <a:rPr b="1" sz="2600">
                <a:solidFill>
                  <a:srgbClr val="008F94"/>
                </a:solidFill>
                <a:uFill>
                  <a:solidFill>
                    <a:srgbClr val="008F94"/>
                  </a:solidFill>
                </a:uFill>
                <a:latin typeface="Calibri"/>
                <a:ea typeface="Calibri"/>
                <a:cs typeface="Calibri"/>
                <a:sym typeface="Calibri"/>
              </a:rPr>
              <a:t>Thus, metrics are important.</a:t>
            </a:r>
          </a:p>
        </p:txBody>
      </p:sp>
      <p:sp>
        <p:nvSpPr>
          <p:cNvPr id="344" name="Shape 344"/>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16</a:t>
            </a:r>
          </a:p>
        </p:txBody>
      </p:sp>
    </p:spTree>
  </p:cSld>
  <p:clrMapOvr>
    <a:masterClrMapping/>
  </p:clrMapOvr>
  <p:transition spd="med" advClick="1"/>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6" name="Shape 346"/>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17</a:t>
            </a:r>
          </a:p>
        </p:txBody>
      </p:sp>
      <p:sp>
        <p:nvSpPr>
          <p:cNvPr id="347" name="Shape 347"/>
          <p:cNvSpPr/>
          <p:nvPr>
            <p:ph type="title"/>
          </p:nvPr>
        </p:nvSpPr>
        <p:spPr>
          <a:xfrm>
            <a:off x="340747" y="982707"/>
            <a:ext cx="8185442" cy="2796035"/>
          </a:xfrm>
          <a:prstGeom prst="rect">
            <a:avLst/>
          </a:prstGeom>
        </p:spPr>
        <p:txBody>
          <a:bodyPr/>
          <a:lstStyle/>
          <a:p>
            <a:pPr lvl="0">
              <a:lnSpc>
                <a:spcPct val="80000"/>
              </a:lnSpc>
              <a:defRPr b="0" sz="1800">
                <a:solidFill>
                  <a:srgbClr val="000000"/>
                </a:solidFill>
                <a:uFillTx/>
              </a:defRPr>
            </a:pPr>
            <a:r>
              <a:rPr b="1" sz="2600">
                <a:solidFill>
                  <a:srgbClr val="008F94"/>
                </a:solidFill>
                <a:uFill>
                  <a:solidFill>
                    <a:srgbClr val="008F94"/>
                  </a:solidFill>
                </a:uFill>
                <a:latin typeface="Calibri"/>
                <a:ea typeface="Calibri"/>
                <a:cs typeface="Calibri"/>
                <a:sym typeface="Calibri"/>
              </a:rPr>
              <a:t>Unlike other expenses, it is difficult to quantify how much security contributes to revenue.</a:t>
            </a:r>
            <a:br>
              <a:rPr b="1" sz="2600">
                <a:solidFill>
                  <a:srgbClr val="008F94"/>
                </a:solidFill>
                <a:uFill>
                  <a:solidFill>
                    <a:srgbClr val="008F94"/>
                  </a:solidFill>
                </a:uFill>
                <a:latin typeface="Calibri"/>
                <a:ea typeface="Calibri"/>
                <a:cs typeface="Calibri"/>
                <a:sym typeface="Calibri"/>
              </a:rPr>
            </a:br>
            <a:br>
              <a:rPr b="1" sz="2600">
                <a:solidFill>
                  <a:srgbClr val="008F94"/>
                </a:solidFill>
                <a:uFill>
                  <a:solidFill>
                    <a:srgbClr val="008F94"/>
                  </a:solidFill>
                </a:uFill>
                <a:latin typeface="Calibri"/>
                <a:ea typeface="Calibri"/>
                <a:cs typeface="Calibri"/>
                <a:sym typeface="Calibri"/>
              </a:rPr>
            </a:br>
            <a:r>
              <a:rPr b="1" sz="2600">
                <a:solidFill>
                  <a:srgbClr val="008F94"/>
                </a:solidFill>
                <a:uFill>
                  <a:solidFill>
                    <a:srgbClr val="008F94"/>
                  </a:solidFill>
                </a:uFill>
                <a:latin typeface="Calibri"/>
                <a:ea typeface="Calibri"/>
                <a:cs typeface="Calibri"/>
                <a:sym typeface="Calibri"/>
              </a:rPr>
              <a:t>Security success is probabilistic.</a:t>
            </a:r>
            <a:br>
              <a:rPr b="1" sz="2600">
                <a:solidFill>
                  <a:srgbClr val="008F94"/>
                </a:solidFill>
                <a:uFill>
                  <a:solidFill>
                    <a:srgbClr val="008F94"/>
                  </a:solidFill>
                </a:uFill>
                <a:latin typeface="Calibri"/>
                <a:ea typeface="Calibri"/>
                <a:cs typeface="Calibri"/>
                <a:sym typeface="Calibri"/>
              </a:rPr>
            </a:br>
            <a:br>
              <a:rPr b="1" sz="2600">
                <a:solidFill>
                  <a:srgbClr val="008F94"/>
                </a:solidFill>
                <a:uFill>
                  <a:solidFill>
                    <a:srgbClr val="008F94"/>
                  </a:solidFill>
                </a:uFill>
                <a:latin typeface="Calibri"/>
                <a:ea typeface="Calibri"/>
                <a:cs typeface="Calibri"/>
                <a:sym typeface="Calibri"/>
              </a:rPr>
            </a:br>
            <a:r>
              <a:rPr b="1">
                <a:solidFill>
                  <a:srgbClr val="008F94"/>
                </a:solidFill>
                <a:uFill>
                  <a:solidFill>
                    <a:srgbClr val="008F94"/>
                  </a:solidFill>
                </a:uFill>
                <a:latin typeface="Calibri"/>
                <a:ea typeface="Calibri"/>
                <a:cs typeface="Calibri"/>
                <a:sym typeface="Calibri"/>
              </a:rPr>
              <a:t>(as is security failure until it happens)</a:t>
            </a:r>
          </a:p>
        </p:txBody>
      </p:sp>
      <p:sp>
        <p:nvSpPr>
          <p:cNvPr id="348" name="Shape 34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49" name="Shape 349"/>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17</a:t>
            </a:r>
          </a:p>
        </p:txBody>
      </p:sp>
    </p:spTree>
  </p:cSld>
  <p:clrMapOvr>
    <a:masterClrMapping/>
  </p:clrMapOvr>
  <p:transition spd="med" advClick="1"/>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51" name="Shape 35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52" name="Shape 352"/>
          <p:cNvSpPr/>
          <p:nvPr/>
        </p:nvSpPr>
        <p:spPr>
          <a:xfrm>
            <a:off x="1321593" y="4891087"/>
            <a:ext cx="194074" cy="136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a:t>
            </a:r>
          </a:p>
        </p:txBody>
      </p:sp>
      <p:pic>
        <p:nvPicPr>
          <p:cNvPr id="353" name="image09.png"/>
          <p:cNvPicPr/>
          <p:nvPr/>
        </p:nvPicPr>
        <p:blipFill>
          <a:blip r:embed="rId2">
            <a:extLst/>
          </a:blip>
          <a:stretch>
            <a:fillRect/>
          </a:stretch>
        </p:blipFill>
        <p:spPr>
          <a:xfrm>
            <a:off x="2604230" y="533400"/>
            <a:ext cx="3886202" cy="4076700"/>
          </a:xfrm>
          <a:prstGeom prst="rect">
            <a:avLst/>
          </a:prstGeom>
          <a:ln w="12700">
            <a:miter lim="400000"/>
          </a:ln>
        </p:spPr>
      </p:pic>
      <p:sp>
        <p:nvSpPr>
          <p:cNvPr id="354" name="Shape 354"/>
          <p:cNvSpPr/>
          <p:nvPr/>
        </p:nvSpPr>
        <p:spPr>
          <a:xfrm>
            <a:off x="253854" y="376519"/>
            <a:ext cx="3034364" cy="22486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a:uFillTx/>
              </a:defRPr>
            </a:pPr>
            <a:r>
              <a:rPr sz="900">
                <a:uFill>
                  <a:solidFill/>
                </a:uFill>
                <a:latin typeface="+mn-lt"/>
                <a:ea typeface="+mn-ea"/>
                <a:cs typeface="+mn-cs"/>
                <a:sym typeface="Arial"/>
              </a:rPr>
              <a:t>From Lance Hayden’s excellent book, </a:t>
            </a:r>
            <a:r>
              <a:rPr i="1" sz="900">
                <a:uFill>
                  <a:solidFill/>
                </a:uFill>
                <a:latin typeface="+mn-lt"/>
                <a:ea typeface="+mn-ea"/>
                <a:cs typeface="+mn-cs"/>
                <a:sym typeface="Arial"/>
              </a:rPr>
              <a:t>IT Security Metrics </a:t>
            </a:r>
          </a:p>
        </p:txBody>
      </p:sp>
    </p:spTree>
  </p:cSld>
  <p:clrMapOvr>
    <a:masterClrMapping/>
  </p:clrMapOvr>
  <p:transition spd="med" advClick="1"/>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6" name="Shape 356"/>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60</a:t>
            </a:r>
          </a:p>
        </p:txBody>
      </p:sp>
      <p:sp>
        <p:nvSpPr>
          <p:cNvPr id="357" name="Shape 357"/>
          <p:cNvSpPr/>
          <p:nvPr>
            <p:ph type="title"/>
          </p:nvPr>
        </p:nvSpPr>
        <p:spPr>
          <a:xfrm>
            <a:off x="454611" y="1581100"/>
            <a:ext cx="8185441" cy="1981300"/>
          </a:xfrm>
          <a:prstGeom prst="rect">
            <a:avLst/>
          </a:prstGeom>
        </p:spPr>
        <p:txBody>
          <a:bodyPr/>
          <a:lstStyle>
            <a:lvl1pPr>
              <a:lnSpc>
                <a:spcPct val="90000"/>
              </a:lnSpc>
              <a:defRPr sz="3000">
                <a:latin typeface="Calibri"/>
                <a:ea typeface="Calibri"/>
                <a:cs typeface="Calibri"/>
                <a:sym typeface="Calibri"/>
              </a:defRPr>
            </a:lvl1pPr>
          </a:lstStyle>
          <a:p>
            <a:pPr lvl="0">
              <a:defRPr b="0" sz="1800">
                <a:solidFill>
                  <a:srgbClr val="000000"/>
                </a:solidFill>
                <a:uFillTx/>
              </a:defRPr>
            </a:pPr>
            <a:r>
              <a:rPr b="1" sz="3000">
                <a:solidFill>
                  <a:srgbClr val="008F94"/>
                </a:solidFill>
                <a:uFill>
                  <a:solidFill>
                    <a:srgbClr val="008F94"/>
                  </a:solidFill>
                </a:uFill>
              </a:rPr>
              <a:t>Dealing with the Vagaries &amp; Giving up My Quest for the Golden Risk Ratio</a:t>
            </a:r>
          </a:p>
        </p:txBody>
      </p:sp>
      <p:sp>
        <p:nvSpPr>
          <p:cNvPr id="358" name="Shape 35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59" name="Shape 359"/>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60</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90" name="Shape 90"/>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Provide an “Apply” Slide – Part </a:t>
            </a:r>
            <a:r>
              <a:rPr b="1" sz="2800" u="sng">
                <a:solidFill>
                  <a:srgbClr val="008F94"/>
                </a:solidFill>
                <a:uFill>
                  <a:solidFill>
                    <a:srgbClr val="008F94"/>
                  </a:solidFill>
                </a:uFill>
              </a:rPr>
              <a:t>1</a:t>
            </a:r>
          </a:p>
        </p:txBody>
      </p:sp>
      <p:sp>
        <p:nvSpPr>
          <p:cNvPr id="91" name="Shape 91"/>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92" name="Shape 92"/>
          <p:cNvSpPr/>
          <p:nvPr/>
        </p:nvSpPr>
        <p:spPr>
          <a:xfrm>
            <a:off x="378848" y="968561"/>
            <a:ext cx="8242301" cy="1314451"/>
          </a:xfrm>
          <a:prstGeom prst="rect">
            <a:avLst/>
          </a:prstGeom>
          <a:ln w="12700">
            <a:round/>
          </a:ln>
          <a:extLst>
            <a:ext uri="{C572A759-6A51-4108-AA02-DFA0A04FC94B}">
              <ma14:wrappingTextBoxFlag xmlns:ma14="http://schemas.microsoft.com/office/mac/drawingml/2011/main" val="1"/>
            </a:ext>
          </a:extLst>
        </p:spPr>
        <p:txBody>
          <a:bodyPr lIns="38100" tIns="38100" rIns="38100" bIns="38100"/>
          <a:lstStyle/>
          <a:p>
            <a:pPr lvl="0" marL="342900" indent="-342900">
              <a:spcBef>
                <a:spcPts val="900"/>
              </a:spcBef>
              <a:buClr>
                <a:srgbClr val="1B8E91"/>
              </a:buClr>
              <a:defRPr>
                <a:uFillTx/>
              </a:defRPr>
            </a:pPr>
            <a:r>
              <a:rPr sz="2200">
                <a:uFill>
                  <a:solidFill/>
                </a:uFill>
                <a:latin typeface="+mn-lt"/>
                <a:ea typeface="+mn-ea"/>
                <a:cs typeface="+mn-cs"/>
                <a:sym typeface="Arial"/>
              </a:rPr>
              <a:t>Complete the “equation” for attendees:</a:t>
            </a:r>
            <a:endParaRPr sz="2200">
              <a:uFill>
                <a:solidFill/>
              </a:uFill>
              <a:latin typeface="+mn-lt"/>
              <a:ea typeface="+mn-ea"/>
              <a:cs typeface="+mn-cs"/>
              <a:sym typeface="Arial"/>
            </a:endParaRPr>
          </a:p>
          <a:p>
            <a:pPr lvl="0" marL="342900" indent="-342900" algn="ctr">
              <a:spcBef>
                <a:spcPts val="900"/>
              </a:spcBef>
              <a:buClr>
                <a:srgbClr val="1B8E91"/>
              </a:buClr>
              <a:defRPr>
                <a:uFillTx/>
              </a:defRPr>
            </a:pPr>
            <a:r>
              <a:rPr sz="3600">
                <a:solidFill>
                  <a:srgbClr val="008BD7"/>
                </a:solidFill>
                <a:uFill>
                  <a:solidFill>
                    <a:srgbClr val="008BD7"/>
                  </a:solidFill>
                </a:uFill>
                <a:latin typeface="+mn-lt"/>
                <a:ea typeface="+mn-ea"/>
                <a:cs typeface="+mn-cs"/>
                <a:sym typeface="Arial"/>
              </a:rPr>
              <a:t>Educate + Learn = Apply</a:t>
            </a:r>
          </a:p>
        </p:txBody>
      </p:sp>
      <p:grpSp>
        <p:nvGrpSpPr>
          <p:cNvPr id="95" name="Group 95"/>
          <p:cNvGrpSpPr/>
          <p:nvPr/>
        </p:nvGrpSpPr>
        <p:grpSpPr>
          <a:xfrm>
            <a:off x="268289" y="2565537"/>
            <a:ext cx="2752726" cy="742951"/>
            <a:chOff x="0" y="0"/>
            <a:chExt cx="2752725" cy="742950"/>
          </a:xfrm>
        </p:grpSpPr>
        <p:sp>
          <p:nvSpPr>
            <p:cNvPr id="93" name="Shape 93"/>
            <p:cNvSpPr/>
            <p:nvPr/>
          </p:nvSpPr>
          <p:spPr>
            <a:xfrm>
              <a:off x="0" y="0"/>
              <a:ext cx="2752725" cy="742951"/>
            </a:xfrm>
            <a:prstGeom prst="rect">
              <a:avLst/>
            </a:prstGeom>
            <a:solidFill>
              <a:srgbClr val="FFC500"/>
            </a:solidFill>
            <a:ln w="25400" cap="flat">
              <a:noFill/>
              <a:round/>
            </a:ln>
            <a:effectLst/>
          </p:spPr>
          <p:txBody>
            <a:bodyPr wrap="square" lIns="38100" tIns="38100" rIns="38100" bIns="38100" numCol="1" anchor="ctr">
              <a:noAutofit/>
            </a:bodyPr>
            <a:lstStyle/>
            <a:p>
              <a:pPr lvl="0" algn="ctr" defTabSz="584200">
                <a:buClr>
                  <a:srgbClr val="FFFFFF"/>
                </a:buClr>
                <a:defRPr sz="4000">
                  <a:solidFill>
                    <a:srgbClr val="FFFFFF"/>
                  </a:solidFill>
                  <a:effectLst>
                    <a:outerShdw sx="100000" sy="100000" kx="0" ky="0" algn="b" rotWithShape="0" blurRad="38100" dist="12700" dir="5400000">
                      <a:srgbClr val="000000">
                        <a:alpha val="50000"/>
                      </a:srgbClr>
                    </a:outerShdw>
                  </a:effectLst>
                  <a:uFill>
                    <a:solidFill>
                      <a:srgbClr val="FFFFFF"/>
                    </a:solidFill>
                  </a:uFill>
                </a:defRPr>
              </a:pPr>
            </a:p>
          </p:txBody>
        </p:sp>
        <p:sp>
          <p:nvSpPr>
            <p:cNvPr id="94" name="Shape 94"/>
            <p:cNvSpPr/>
            <p:nvPr/>
          </p:nvSpPr>
          <p:spPr>
            <a:xfrm>
              <a:off x="36511" y="63499"/>
              <a:ext cx="2679701" cy="596901"/>
            </a:xfrm>
            <a:prstGeom prst="rect">
              <a:avLst/>
            </a:prstGeom>
            <a:noFill/>
            <a:ln w="9525" cap="flat">
              <a:noFill/>
              <a:round/>
            </a:ln>
            <a:effectLst/>
            <a:extLst>
              <a:ext uri="{C572A759-6A51-4108-AA02-DFA0A04FC94B}">
                <ma14:wrappingTextBoxFlag xmlns:ma14="http://schemas.microsoft.com/office/mac/drawingml/2011/main" val="1"/>
              </a:ext>
            </a:extLst>
          </p:spPr>
          <p:txBody>
            <a:bodyPr wrap="square" lIns="38100" tIns="38100" rIns="38100" bIns="38100" numCol="1" anchor="ctr">
              <a:noAutofit/>
            </a:bodyPr>
            <a:lstStyle>
              <a:lvl1pPr algn="ctr" defTabSz="584200">
                <a:defRPr>
                  <a:effectLst>
                    <a:outerShdw sx="100000" sy="100000" kx="0" ky="0" algn="b" rotWithShape="0" blurRad="38100" dist="12700" dir="5400000">
                      <a:srgbClr val="000000">
                        <a:alpha val="50000"/>
                      </a:srgbClr>
                    </a:outerShdw>
                  </a:effectLst>
                </a:defRPr>
              </a:lvl1pPr>
            </a:lstStyle>
            <a:p>
              <a:pPr lvl="0">
                <a:defRPr>
                  <a:effectLst/>
                  <a:uFillTx/>
                </a:defRPr>
              </a:pPr>
              <a:r>
                <a:rPr>
                  <a:effectLst>
                    <a:outerShdw sx="100000" sy="100000" kx="0" ky="0" algn="b" rotWithShape="0" blurRad="38100" dist="12700" dir="5400000">
                      <a:srgbClr val="000000">
                        <a:alpha val="50000"/>
                      </a:srgbClr>
                    </a:outerShdw>
                  </a:effectLst>
                  <a:uFill>
                    <a:solidFill/>
                  </a:uFill>
                </a:rPr>
                <a:t>Your Role as Instructor</a:t>
              </a:r>
            </a:p>
          </p:txBody>
        </p:sp>
      </p:grpSp>
      <p:grpSp>
        <p:nvGrpSpPr>
          <p:cNvPr id="98" name="Group 98"/>
          <p:cNvGrpSpPr/>
          <p:nvPr/>
        </p:nvGrpSpPr>
        <p:grpSpPr>
          <a:xfrm>
            <a:off x="3278189" y="2565537"/>
            <a:ext cx="2640013" cy="742951"/>
            <a:chOff x="0" y="0"/>
            <a:chExt cx="2640012" cy="742950"/>
          </a:xfrm>
        </p:grpSpPr>
        <p:sp>
          <p:nvSpPr>
            <p:cNvPr id="96" name="Shape 96"/>
            <p:cNvSpPr/>
            <p:nvPr/>
          </p:nvSpPr>
          <p:spPr>
            <a:xfrm>
              <a:off x="0" y="0"/>
              <a:ext cx="2640013" cy="742951"/>
            </a:xfrm>
            <a:prstGeom prst="rect">
              <a:avLst/>
            </a:prstGeom>
            <a:solidFill>
              <a:srgbClr val="FFC500"/>
            </a:solidFill>
            <a:ln w="25400" cap="flat">
              <a:noFill/>
              <a:round/>
            </a:ln>
            <a:effectLst/>
          </p:spPr>
          <p:txBody>
            <a:bodyPr wrap="square" lIns="38100" tIns="38100" rIns="38100" bIns="38100" numCol="1" anchor="ctr">
              <a:noAutofit/>
            </a:bodyPr>
            <a:lstStyle/>
            <a:p>
              <a:pPr lvl="0" algn="ctr" defTabSz="584200">
                <a:buClr>
                  <a:srgbClr val="FFFFFF"/>
                </a:buClr>
                <a:defRPr sz="4000">
                  <a:solidFill>
                    <a:srgbClr val="FFFFFF"/>
                  </a:solidFill>
                  <a:effectLst>
                    <a:outerShdw sx="100000" sy="100000" kx="0" ky="0" algn="b" rotWithShape="0" blurRad="38100" dist="12700" dir="5400000">
                      <a:srgbClr val="000000">
                        <a:alpha val="50000"/>
                      </a:srgbClr>
                    </a:outerShdw>
                  </a:effectLst>
                  <a:uFill>
                    <a:solidFill>
                      <a:srgbClr val="FFFFFF"/>
                    </a:solidFill>
                  </a:uFill>
                </a:defRPr>
              </a:pPr>
            </a:p>
          </p:txBody>
        </p:sp>
        <p:sp>
          <p:nvSpPr>
            <p:cNvPr id="97" name="Shape 97"/>
            <p:cNvSpPr/>
            <p:nvPr/>
          </p:nvSpPr>
          <p:spPr>
            <a:xfrm>
              <a:off x="107155" y="76199"/>
              <a:ext cx="2425701" cy="596901"/>
            </a:xfrm>
            <a:prstGeom prst="rect">
              <a:avLst/>
            </a:prstGeom>
            <a:noFill/>
            <a:ln w="9525" cap="flat">
              <a:noFill/>
              <a:round/>
            </a:ln>
            <a:effectLst/>
            <a:extLst>
              <a:ext uri="{C572A759-6A51-4108-AA02-DFA0A04FC94B}">
                <ma14:wrappingTextBoxFlag xmlns:ma14="http://schemas.microsoft.com/office/mac/drawingml/2011/main" val="1"/>
              </a:ext>
            </a:extLst>
          </p:spPr>
          <p:txBody>
            <a:bodyPr wrap="square" lIns="38100" tIns="38100" rIns="38100" bIns="38100" numCol="1" anchor="ctr">
              <a:noAutofit/>
            </a:bodyPr>
            <a:lstStyle>
              <a:lvl1pPr algn="ctr" defTabSz="584200">
                <a:lnSpc>
                  <a:spcPts val="1800"/>
                </a:lnSpc>
                <a:defRPr>
                  <a:effectLst>
                    <a:outerShdw sx="100000" sy="100000" kx="0" ky="0" algn="b" rotWithShape="0" blurRad="38100" dist="12700" dir="5400000">
                      <a:srgbClr val="000000">
                        <a:alpha val="50000"/>
                      </a:srgbClr>
                    </a:outerShdw>
                  </a:effectLst>
                </a:defRPr>
              </a:lvl1pPr>
            </a:lstStyle>
            <a:p>
              <a:pPr lvl="0">
                <a:defRPr>
                  <a:effectLst/>
                  <a:uFillTx/>
                </a:defRPr>
              </a:pPr>
              <a:r>
                <a:rPr>
                  <a:effectLst>
                    <a:outerShdw sx="100000" sy="100000" kx="0" ky="0" algn="b" rotWithShape="0" blurRad="38100" dist="12700" dir="5400000">
                      <a:srgbClr val="000000">
                        <a:alpha val="50000"/>
                      </a:srgbClr>
                    </a:outerShdw>
                  </a:effectLst>
                  <a:uFill>
                    <a:solidFill/>
                  </a:uFill>
                </a:rPr>
                <a:t>Attendee Role as Student</a:t>
              </a:r>
            </a:p>
          </p:txBody>
        </p:sp>
      </p:grpSp>
      <p:grpSp>
        <p:nvGrpSpPr>
          <p:cNvPr id="101" name="Group 101"/>
          <p:cNvGrpSpPr/>
          <p:nvPr/>
        </p:nvGrpSpPr>
        <p:grpSpPr>
          <a:xfrm>
            <a:off x="6170389" y="2565537"/>
            <a:ext cx="2752726" cy="742951"/>
            <a:chOff x="0" y="0"/>
            <a:chExt cx="2752725" cy="742950"/>
          </a:xfrm>
        </p:grpSpPr>
        <p:sp>
          <p:nvSpPr>
            <p:cNvPr id="99" name="Shape 99"/>
            <p:cNvSpPr/>
            <p:nvPr/>
          </p:nvSpPr>
          <p:spPr>
            <a:xfrm>
              <a:off x="0" y="0"/>
              <a:ext cx="2752725" cy="742951"/>
            </a:xfrm>
            <a:prstGeom prst="rect">
              <a:avLst/>
            </a:prstGeom>
            <a:solidFill>
              <a:srgbClr val="FFC500"/>
            </a:solidFill>
            <a:ln w="25400" cap="flat">
              <a:noFill/>
              <a:round/>
            </a:ln>
            <a:effectLst/>
          </p:spPr>
          <p:txBody>
            <a:bodyPr wrap="square" lIns="38100" tIns="38100" rIns="38100" bIns="38100" numCol="1" anchor="ctr">
              <a:noAutofit/>
            </a:bodyPr>
            <a:lstStyle/>
            <a:p>
              <a:pPr lvl="0" algn="ctr" defTabSz="584200">
                <a:buClr>
                  <a:srgbClr val="FFFFFF"/>
                </a:buClr>
                <a:defRPr sz="4000">
                  <a:solidFill>
                    <a:srgbClr val="FFFFFF"/>
                  </a:solidFill>
                  <a:effectLst>
                    <a:outerShdw sx="100000" sy="100000" kx="0" ky="0" algn="b" rotWithShape="0" blurRad="38100" dist="12700" dir="5400000">
                      <a:srgbClr val="000000">
                        <a:alpha val="50000"/>
                      </a:srgbClr>
                    </a:outerShdw>
                  </a:effectLst>
                  <a:uFill>
                    <a:solidFill>
                      <a:srgbClr val="FFFFFF"/>
                    </a:solidFill>
                  </a:uFill>
                </a:defRPr>
              </a:pPr>
            </a:p>
          </p:txBody>
        </p:sp>
        <p:sp>
          <p:nvSpPr>
            <p:cNvPr id="100" name="Shape 100"/>
            <p:cNvSpPr/>
            <p:nvPr/>
          </p:nvSpPr>
          <p:spPr>
            <a:xfrm>
              <a:off x="152400" y="0"/>
              <a:ext cx="2451100" cy="742951"/>
            </a:xfrm>
            <a:prstGeom prst="rect">
              <a:avLst/>
            </a:prstGeom>
            <a:noFill/>
            <a:ln w="9525" cap="flat">
              <a:noFill/>
              <a:round/>
            </a:ln>
            <a:effectLst/>
            <a:extLst>
              <a:ext uri="{C572A759-6A51-4108-AA02-DFA0A04FC94B}">
                <ma14:wrappingTextBoxFlag xmlns:ma14="http://schemas.microsoft.com/office/mac/drawingml/2011/main" val="1"/>
              </a:ext>
            </a:extLst>
          </p:spPr>
          <p:txBody>
            <a:bodyPr wrap="square" lIns="38100" tIns="38100" rIns="38100" bIns="38100" numCol="1" anchor="ctr">
              <a:noAutofit/>
            </a:bodyPr>
            <a:lstStyle>
              <a:lvl1pPr algn="ctr" defTabSz="584200">
                <a:lnSpc>
                  <a:spcPts val="1700"/>
                </a:lnSpc>
                <a:defRPr sz="1600">
                  <a:effectLst>
                    <a:outerShdw sx="100000" sy="100000" kx="0" ky="0" algn="b" rotWithShape="0" blurRad="38100" dist="12700" dir="5400000">
                      <a:srgbClr val="000000">
                        <a:alpha val="50000"/>
                      </a:srgbClr>
                    </a:outerShdw>
                  </a:effectLst>
                </a:defRPr>
              </a:lvl1pPr>
            </a:lstStyle>
            <a:p>
              <a:pPr lvl="0">
                <a:defRPr sz="1800">
                  <a:effectLst/>
                  <a:uFillTx/>
                </a:defRPr>
              </a:pPr>
              <a:r>
                <a:rPr sz="1600">
                  <a:effectLst>
                    <a:outerShdw sx="100000" sy="100000" kx="0" ky="0" algn="b" rotWithShape="0" blurRad="38100" dist="12700" dir="5400000">
                      <a:srgbClr val="000000">
                        <a:alpha val="50000"/>
                      </a:srgbClr>
                    </a:outerShdw>
                  </a:effectLst>
                  <a:uFill>
                    <a:solidFill/>
                  </a:uFill>
                </a:rPr>
                <a:t>How to Apply this in the office = Critical to justify attendance</a:t>
              </a:r>
            </a:p>
          </p:txBody>
        </p:sp>
      </p:grpSp>
      <p:sp>
        <p:nvSpPr>
          <p:cNvPr id="102" name="Shape 102"/>
          <p:cNvSpPr/>
          <p:nvPr/>
        </p:nvSpPr>
        <p:spPr>
          <a:xfrm flipH="1">
            <a:off x="1823358" y="2051186"/>
            <a:ext cx="976086" cy="514352"/>
          </a:xfrm>
          <a:prstGeom prst="line">
            <a:avLst/>
          </a:prstGeom>
          <a:ln w="31750">
            <a:solidFill>
              <a:srgbClr val="98B6BC"/>
            </a:solidFill>
            <a:round/>
          </a:ln>
        </p:spPr>
        <p:txBody>
          <a:bodyPr lIns="0" tIns="0" rIns="0" bIns="0"/>
          <a:lstStyle/>
          <a:p>
            <a:pPr lvl="0">
              <a:buClrTx/>
              <a:defRPr sz="1200">
                <a:uFillTx/>
                <a:latin typeface="Helvetica"/>
                <a:ea typeface="Helvetica"/>
                <a:cs typeface="Helvetica"/>
                <a:sym typeface="Helvetica"/>
              </a:defRPr>
            </a:pPr>
          </a:p>
        </p:txBody>
      </p:sp>
      <p:sp>
        <p:nvSpPr>
          <p:cNvPr id="103" name="Shape 103"/>
          <p:cNvSpPr/>
          <p:nvPr/>
        </p:nvSpPr>
        <p:spPr>
          <a:xfrm flipH="1">
            <a:off x="4591846" y="2049598"/>
            <a:ext cx="207168" cy="515939"/>
          </a:xfrm>
          <a:prstGeom prst="line">
            <a:avLst/>
          </a:prstGeom>
          <a:ln w="31750">
            <a:solidFill>
              <a:srgbClr val="98B6BC"/>
            </a:solidFill>
            <a:round/>
          </a:ln>
        </p:spPr>
        <p:txBody>
          <a:bodyPr lIns="0" tIns="0" rIns="0" bIns="0"/>
          <a:lstStyle/>
          <a:p>
            <a:pPr lvl="0">
              <a:buClrTx/>
              <a:defRPr sz="1200">
                <a:uFillTx/>
                <a:latin typeface="Helvetica"/>
                <a:ea typeface="Helvetica"/>
                <a:cs typeface="Helvetica"/>
                <a:sym typeface="Helvetica"/>
              </a:defRPr>
            </a:pPr>
          </a:p>
        </p:txBody>
      </p:sp>
      <p:sp>
        <p:nvSpPr>
          <p:cNvPr id="104" name="Shape 104"/>
          <p:cNvSpPr/>
          <p:nvPr/>
        </p:nvSpPr>
        <p:spPr>
          <a:xfrm>
            <a:off x="6629400" y="2051186"/>
            <a:ext cx="912588" cy="514352"/>
          </a:xfrm>
          <a:prstGeom prst="line">
            <a:avLst/>
          </a:prstGeom>
          <a:ln w="31750">
            <a:solidFill>
              <a:srgbClr val="98B6BC"/>
            </a:solidFill>
            <a:round/>
          </a:ln>
        </p:spPr>
        <p:txBody>
          <a:bodyPr lIns="0" tIns="0" rIns="0" bIns="0"/>
          <a:lstStyle/>
          <a:p>
            <a:pPr lvl="0">
              <a:buClrTx/>
              <a:defRPr sz="1200">
                <a:uFillTx/>
                <a:latin typeface="Helvetica"/>
                <a:ea typeface="Helvetica"/>
                <a:cs typeface="Helvetica"/>
                <a:sym typeface="Helvetica"/>
              </a:defRPr>
            </a:pPr>
          </a:p>
        </p:txBody>
      </p:sp>
      <p:sp>
        <p:nvSpPr>
          <p:cNvPr id="105" name="Shape 105"/>
          <p:cNvSpPr/>
          <p:nvPr/>
        </p:nvSpPr>
        <p:spPr>
          <a:xfrm>
            <a:off x="879930" y="3597728"/>
            <a:ext cx="7469414" cy="556987"/>
          </a:xfrm>
          <a:prstGeom prst="rect">
            <a:avLst/>
          </a:prstGeom>
          <a:solidFill>
            <a:srgbClr val="F54C51"/>
          </a:solidFill>
          <a:ln w="38100">
            <a:round/>
          </a:ln>
          <a:effectLst>
            <a:outerShdw sx="100000" sy="100000" kx="0" ky="0" algn="b" rotWithShape="0" blurRad="38100" dist="20000" dir="5400000">
              <a:srgbClr val="000000">
                <a:alpha val="38000"/>
              </a:srgbClr>
            </a:outerShdw>
          </a:effectLst>
          <a:extLst>
            <a:ext uri="{C572A759-6A51-4108-AA02-DFA0A04FC94B}">
              <ma14:wrappingTextBoxFlag xmlns:ma14="http://schemas.microsoft.com/office/mac/drawingml/2011/main" val="1"/>
            </a:ext>
          </a:extLst>
        </p:spPr>
        <p:txBody>
          <a:bodyPr lIns="0" tIns="0" rIns="0" bIns="0" anchor="ctr"/>
          <a:lstStyle>
            <a:lvl1pPr algn="ctr" defTabSz="584200">
              <a:buClr>
                <a:srgbClr val="F9F9F9"/>
              </a:buClr>
              <a:defRPr b="1" sz="2800">
                <a:solidFill>
                  <a:srgbClr val="F9F9F9"/>
                </a:solidFill>
                <a:effectLst>
                  <a:outerShdw sx="100000" sy="100000" kx="0" ky="0" algn="b" rotWithShape="0" blurRad="38100" dist="12700" dir="5400000">
                    <a:srgbClr val="000000">
                      <a:alpha val="50000"/>
                    </a:srgbClr>
                  </a:outerShdw>
                </a:effectLst>
                <a:uFill>
                  <a:solidFill>
                    <a:srgbClr val="F9F9F9"/>
                  </a:solidFill>
                </a:uFill>
              </a:defRPr>
            </a:lvl1pPr>
          </a:lstStyle>
          <a:p>
            <a:pPr lvl="0">
              <a:defRPr b="0" sz="1800">
                <a:solidFill>
                  <a:srgbClr val="000000"/>
                </a:solidFill>
                <a:effectLst/>
                <a:uFillTx/>
              </a:defRPr>
            </a:pPr>
            <a:r>
              <a:rPr b="1" sz="2800">
                <a:solidFill>
                  <a:srgbClr val="F9F9F9"/>
                </a:solidFill>
                <a:effectLst>
                  <a:outerShdw sx="100000" sy="100000" kx="0" ky="0" algn="b" rotWithShape="0" blurRad="38100" dist="12700" dir="5400000">
                    <a:srgbClr val="000000">
                      <a:alpha val="50000"/>
                    </a:srgbClr>
                  </a:outerShdw>
                </a:effectLst>
                <a:uFill>
                  <a:solidFill>
                    <a:srgbClr val="F9F9F9"/>
                  </a:solidFill>
                </a:uFill>
              </a:rPr>
              <a:t>Every presentation must contain an Apply slide!</a:t>
            </a:r>
          </a:p>
        </p:txBody>
      </p:sp>
    </p:spTree>
  </p:cSld>
  <p:clrMapOvr>
    <a:masterClrMapping/>
  </p:clrMapOvr>
  <p:transition spd="med" advClick="1"/>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1" name="Shape 36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62" name="Shape 362"/>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61</a:t>
            </a:r>
          </a:p>
        </p:txBody>
      </p:sp>
      <p:sp>
        <p:nvSpPr>
          <p:cNvPr id="363" name="Shape 363"/>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61</a:t>
            </a:r>
          </a:p>
        </p:txBody>
      </p:sp>
      <p:sp>
        <p:nvSpPr>
          <p:cNvPr id="364" name="Shape 364"/>
          <p:cNvSpPr/>
          <p:nvPr/>
        </p:nvSpPr>
        <p:spPr>
          <a:xfrm>
            <a:off x="3857625" y="1990725"/>
            <a:ext cx="1182468" cy="1778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sz="1200">
                <a:uFillTx/>
              </a:defRPr>
            </a:lvl1pPr>
          </a:lstStyle>
          <a:p>
            <a:pPr lvl="0">
              <a:defRPr b="0" sz="1800"/>
            </a:pPr>
            <a:r>
              <a:rPr b="1" sz="1200"/>
              <a:t>Qualitative is Ok</a:t>
            </a:r>
          </a:p>
        </p:txBody>
      </p:sp>
    </p:spTree>
  </p:cSld>
  <p:clrMapOvr>
    <a:masterClrMapping/>
  </p:clrMapOvr>
  <p:transition spd="med" advClick="1"/>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6" name="Shape 36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67" name="Shape 367"/>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62</a:t>
            </a:r>
          </a:p>
        </p:txBody>
      </p:sp>
      <p:sp>
        <p:nvSpPr>
          <p:cNvPr id="368" name="Shape 368"/>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62</a:t>
            </a:r>
          </a:p>
        </p:txBody>
      </p:sp>
      <p:sp>
        <p:nvSpPr>
          <p:cNvPr id="369" name="Shape 369"/>
          <p:cNvSpPr/>
          <p:nvPr/>
        </p:nvSpPr>
        <p:spPr>
          <a:xfrm>
            <a:off x="3857625" y="1990725"/>
            <a:ext cx="1130061" cy="1778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sz="1200">
                <a:uFillTx/>
              </a:defRPr>
            </a:lvl1pPr>
          </a:lstStyle>
          <a:p>
            <a:pPr lvl="0">
              <a:defRPr b="0" sz="1800"/>
            </a:pPr>
            <a:r>
              <a:rPr b="1" sz="1200"/>
              <a:t>Subjective is Ok</a:t>
            </a:r>
          </a:p>
        </p:txBody>
      </p:sp>
    </p:spTree>
  </p:cSld>
  <p:clrMapOvr>
    <a:masterClrMapping/>
  </p:clrMapOvr>
  <p:transition spd="med" advClick="1"/>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1" name="Shape 371"/>
          <p:cNvSpPr/>
          <p:nvPr>
            <p:ph type="title"/>
          </p:nvPr>
        </p:nvSpPr>
        <p:spPr>
          <a:prstGeom prst="rect">
            <a:avLst/>
          </a:prstGeom>
        </p:spPr>
        <p:txBody>
          <a:bodyPr/>
          <a:lstStyle/>
          <a:p>
            <a:pPr lvl="0"/>
          </a:p>
        </p:txBody>
      </p:sp>
      <p:sp>
        <p:nvSpPr>
          <p:cNvPr id="372" name="Shape 372"/>
          <p:cNvSpPr/>
          <p:nvPr>
            <p:ph type="body" idx="1"/>
          </p:nvPr>
        </p:nvSpPr>
        <p:spPr>
          <a:prstGeom prst="rect">
            <a:avLst/>
          </a:prstGeom>
        </p:spPr>
        <p:txBody>
          <a:bodyPr/>
          <a:lstStyle/>
          <a:p>
            <a:pPr lvl="0"/>
          </a:p>
        </p:txBody>
      </p:sp>
      <p:sp>
        <p:nvSpPr>
          <p:cNvPr id="373" name="Shape 37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74" name="Shape 374"/>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63</a:t>
            </a:r>
          </a:p>
        </p:txBody>
      </p:sp>
      <p:pic>
        <p:nvPicPr>
          <p:cNvPr id="375" name="image.png"/>
          <p:cNvPicPr/>
          <p:nvPr/>
        </p:nvPicPr>
        <p:blipFill>
          <a:blip r:embed="rId2">
            <a:extLst/>
          </a:blip>
          <a:stretch>
            <a:fillRect/>
          </a:stretch>
        </p:blipFill>
        <p:spPr>
          <a:xfrm>
            <a:off x="-3269" y="-16510"/>
            <a:ext cx="9169401" cy="7335520"/>
          </a:xfrm>
          <a:prstGeom prst="rect">
            <a:avLst/>
          </a:prstGeom>
          <a:ln w="12700">
            <a:miter lim="400000"/>
          </a:ln>
        </p:spPr>
      </p:pic>
      <p:sp>
        <p:nvSpPr>
          <p:cNvPr id="376" name="Shape 376"/>
          <p:cNvSpPr/>
          <p:nvPr/>
        </p:nvSpPr>
        <p:spPr>
          <a:xfrm>
            <a:off x="1752600" y="523875"/>
            <a:ext cx="6219825"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solidFill>
                  <a:srgbClr val="FFFFFF"/>
                </a:solidFill>
                <a:uFillTx/>
              </a:defRPr>
            </a:lvl1pPr>
          </a:lstStyle>
          <a:p>
            <a:pPr lvl="0">
              <a:defRPr b="0">
                <a:solidFill>
                  <a:srgbClr val="000000"/>
                </a:solidFill>
              </a:defRPr>
            </a:pPr>
            <a:r>
              <a:rPr b="1">
                <a:solidFill>
                  <a:srgbClr val="FFFFFF"/>
                </a:solidFill>
              </a:rPr>
              <a:t>Subjective &amp; Objective are not binary, they are a spectrum</a:t>
            </a:r>
          </a:p>
        </p:txBody>
      </p:sp>
      <p:sp>
        <p:nvSpPr>
          <p:cNvPr id="377" name="Shape 377"/>
          <p:cNvSpPr/>
          <p:nvPr/>
        </p:nvSpPr>
        <p:spPr>
          <a:xfrm>
            <a:off x="1793875" y="2292349"/>
            <a:ext cx="5800725" cy="5588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Objectivity is a function of the model and the ability to measure.</a:t>
            </a:r>
          </a:p>
        </p:txBody>
      </p:sp>
      <p:sp>
        <p:nvSpPr>
          <p:cNvPr id="378" name="Shape 378"/>
          <p:cNvSpPr/>
          <p:nvPr/>
        </p:nvSpPr>
        <p:spPr>
          <a:xfrm>
            <a:off x="1793875" y="1219199"/>
            <a:ext cx="5800725" cy="5588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solidFill>
                  <a:srgbClr val="FFFFFF"/>
                </a:solidFill>
                <a:uFillTx/>
              </a:defRPr>
            </a:lvl1pPr>
          </a:lstStyle>
          <a:p>
            <a:pPr lvl="0">
              <a:defRPr b="0">
                <a:solidFill>
                  <a:srgbClr val="000000"/>
                </a:solidFill>
              </a:defRPr>
            </a:pPr>
            <a:r>
              <a:rPr b="1">
                <a:solidFill>
                  <a:srgbClr val="FFFFFF"/>
                </a:solidFill>
              </a:rPr>
              <a:t>In creating meaning for your audience, your goal is to get as meaningful as possible, not as objective as possible.</a:t>
            </a:r>
          </a:p>
        </p:txBody>
      </p:sp>
    </p:spTree>
  </p:cSld>
  <p:clrMapOvr>
    <a:masterClrMapping/>
  </p:clrMapOvr>
  <p:transition spd="med" advClick="1"/>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0" name="Shape 380"/>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92</a:t>
            </a:r>
          </a:p>
        </p:txBody>
      </p:sp>
      <p:sp>
        <p:nvSpPr>
          <p:cNvPr id="381" name="Shape 381"/>
          <p:cNvSpPr/>
          <p:nvPr>
            <p:ph type="title"/>
          </p:nvPr>
        </p:nvSpPr>
        <p:spPr>
          <a:prstGeom prst="rect">
            <a:avLst/>
          </a:prstGeom>
        </p:spPr>
        <p:txBody>
          <a:bodyPr/>
          <a:lstStyle>
            <a:lvl1pPr>
              <a:lnSpc>
                <a:spcPct val="80000"/>
              </a:lnSpc>
              <a:defRPr sz="3000"/>
            </a:lvl1pPr>
          </a:lstStyle>
          <a:p>
            <a:pPr lvl="0">
              <a:defRPr b="0" sz="1800">
                <a:solidFill>
                  <a:srgbClr val="000000"/>
                </a:solidFill>
                <a:uFillTx/>
              </a:defRPr>
            </a:pPr>
            <a:r>
              <a:rPr b="1" sz="3000">
                <a:solidFill>
                  <a:srgbClr val="008F94"/>
                </a:solidFill>
                <a:uFill>
                  <a:solidFill>
                    <a:srgbClr val="008F94"/>
                  </a:solidFill>
                </a:uFill>
              </a:rPr>
              <a:t>The ultimate tool: GQM</a:t>
            </a:r>
          </a:p>
        </p:txBody>
      </p:sp>
      <p:sp>
        <p:nvSpPr>
          <p:cNvPr id="382" name="Shape 382"/>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92</a:t>
            </a:r>
          </a:p>
        </p:txBody>
      </p:sp>
    </p:spTree>
  </p:cSld>
  <p:clrMapOvr>
    <a:masterClrMapping/>
  </p:clrMapOvr>
  <p:transition spd="med" advClick="1"/>
</p:sld>
</file>

<file path=ppt/slides/slide5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84" name="image13.jpg"/>
          <p:cNvPicPr/>
          <p:nvPr/>
        </p:nvPicPr>
        <p:blipFill>
          <a:blip r:embed="rId2">
            <a:extLst/>
          </a:blip>
          <a:srcRect l="7103" t="0" r="6814" b="0"/>
          <a:stretch>
            <a:fillRect/>
          </a:stretch>
        </p:blipFill>
        <p:spPr>
          <a:xfrm>
            <a:off x="6522729" y="1071051"/>
            <a:ext cx="1952627" cy="2600325"/>
          </a:xfrm>
          <a:prstGeom prst="rect">
            <a:avLst/>
          </a:prstGeom>
          <a:ln w="12700">
            <a:miter lim="400000"/>
          </a:ln>
        </p:spPr>
      </p:pic>
      <p:sp>
        <p:nvSpPr>
          <p:cNvPr id="385" name="Shape 385"/>
          <p:cNvSpPr/>
          <p:nvPr>
            <p:ph type="title"/>
          </p:nvPr>
        </p:nvSpPr>
        <p:spPr>
          <a:prstGeom prst="rect">
            <a:avLst/>
          </a:prstGeom>
        </p:spPr>
        <p:txBody>
          <a:bodyPr/>
          <a:lstStyle>
            <a:lvl1pPr>
              <a:defRPr sz="3600">
                <a:solidFill>
                  <a:srgbClr val="000000"/>
                </a:solidFill>
              </a:defRPr>
            </a:lvl1pPr>
          </a:lstStyle>
          <a:p>
            <a:pPr lvl="0">
              <a:defRPr b="0" sz="1800">
                <a:uFillTx/>
              </a:defRPr>
            </a:pPr>
            <a:r>
              <a:rPr b="1" sz="3600">
                <a:uFill>
                  <a:solidFill>
                    <a:srgbClr val="008F94"/>
                  </a:solidFill>
                </a:uFill>
              </a:rPr>
              <a:t>Goal, Question, Metric</a:t>
            </a:r>
          </a:p>
        </p:txBody>
      </p:sp>
      <p:sp>
        <p:nvSpPr>
          <p:cNvPr id="386" name="Shape 386"/>
          <p:cNvSpPr/>
          <p:nvPr>
            <p:ph type="body" idx="1"/>
          </p:nvPr>
        </p:nvSpPr>
        <p:spPr>
          <a:xfrm>
            <a:off x="369739" y="1066258"/>
            <a:ext cx="5954972" cy="3549899"/>
          </a:xfrm>
          <a:prstGeom prst="rect">
            <a:avLst/>
          </a:prstGeom>
        </p:spPr>
        <p:txBody>
          <a:bodyPr/>
          <a:lstStyle/>
          <a:p>
            <a:pPr lvl="0" marL="277585" indent="-277585">
              <a:buSzPct val="25000"/>
              <a:defRPr sz="1800">
                <a:uFillTx/>
              </a:defRPr>
            </a:pPr>
            <a:r>
              <a:rPr b="1" sz="1700">
                <a:solidFill>
                  <a:srgbClr val="F39019"/>
                </a:solidFill>
                <a:uFill>
                  <a:solidFill/>
                </a:uFill>
              </a:rPr>
              <a:t>Conceptual level (goal) </a:t>
            </a:r>
            <a:endParaRPr b="1" sz="1700">
              <a:solidFill>
                <a:srgbClr val="F39019"/>
              </a:solidFill>
              <a:uFill>
                <a:solidFill/>
              </a:uFill>
            </a:endParaRPr>
          </a:p>
          <a:p>
            <a:pPr lvl="0" marL="277585" indent="-277585">
              <a:buSzPct val="25000"/>
              <a:defRPr sz="1800">
                <a:uFillTx/>
              </a:defRPr>
            </a:pPr>
            <a:r>
              <a:rPr b="1" i="1" sz="1700" u="sng">
                <a:uFill>
                  <a:solidFill/>
                </a:uFill>
              </a:rPr>
              <a:t>goals</a:t>
            </a:r>
            <a:r>
              <a:rPr sz="1700">
                <a:uFill>
                  <a:solidFill/>
                </a:uFill>
              </a:rPr>
              <a:t> defined for an object for a variety of reasons, with respect to various models, from various points of view.</a:t>
            </a:r>
            <a:endParaRPr sz="2600">
              <a:uFill>
                <a:solidFill/>
              </a:uFill>
            </a:endParaRPr>
          </a:p>
          <a:p>
            <a:pPr lvl="0" marL="277585" indent="-277585">
              <a:buSzPct val="25000"/>
              <a:defRPr sz="1800">
                <a:uFillTx/>
              </a:defRPr>
            </a:pPr>
            <a:r>
              <a:rPr b="1" sz="1700">
                <a:solidFill>
                  <a:srgbClr val="C82506"/>
                </a:solidFill>
                <a:uFill>
                  <a:solidFill/>
                </a:uFill>
              </a:rPr>
              <a:t>Operational level (question) </a:t>
            </a:r>
            <a:endParaRPr sz="1700">
              <a:solidFill>
                <a:srgbClr val="C82506"/>
              </a:solidFill>
              <a:uFill>
                <a:solidFill/>
              </a:uFill>
            </a:endParaRPr>
          </a:p>
          <a:p>
            <a:pPr lvl="0" marL="277585" indent="-277585">
              <a:buSzPct val="25000"/>
              <a:defRPr sz="1800">
                <a:uFillTx/>
              </a:defRPr>
            </a:pPr>
            <a:r>
              <a:rPr b="1" i="1" sz="1700" u="sng">
                <a:uFill>
                  <a:solidFill/>
                </a:uFill>
              </a:rPr>
              <a:t>questions</a:t>
            </a:r>
            <a:r>
              <a:rPr sz="1700">
                <a:uFill>
                  <a:solidFill/>
                </a:uFill>
              </a:rPr>
              <a:t> are used to define models of the object of study and then focuses on that object to characterize the assessment or achievement of a specific goal.</a:t>
            </a:r>
            <a:endParaRPr sz="2600">
              <a:uFill>
                <a:solidFill/>
              </a:uFill>
            </a:endParaRPr>
          </a:p>
          <a:p>
            <a:pPr lvl="0" marL="277585" indent="-277585">
              <a:buSzPct val="25000"/>
              <a:defRPr sz="1800">
                <a:uFillTx/>
              </a:defRPr>
            </a:pPr>
            <a:r>
              <a:rPr b="1" sz="1700">
                <a:solidFill>
                  <a:srgbClr val="70BF41"/>
                </a:solidFill>
                <a:uFill>
                  <a:solidFill/>
                </a:uFill>
              </a:rPr>
              <a:t>Quantitative level (metric) </a:t>
            </a:r>
            <a:endParaRPr sz="1700">
              <a:solidFill>
                <a:srgbClr val="70BF41"/>
              </a:solidFill>
              <a:uFill>
                <a:solidFill/>
              </a:uFill>
            </a:endParaRPr>
          </a:p>
          <a:p>
            <a:pPr lvl="0" marL="277585" indent="-277585">
              <a:buSzPct val="25000"/>
              <a:defRPr sz="1800">
                <a:uFillTx/>
              </a:defRPr>
            </a:pPr>
            <a:r>
              <a:rPr b="1" i="1" sz="1700" u="sng">
                <a:uFill>
                  <a:solidFill/>
                </a:uFill>
              </a:rPr>
              <a:t>metrics</a:t>
            </a:r>
            <a:r>
              <a:rPr sz="1700">
                <a:uFill>
                  <a:solidFill/>
                </a:uFill>
              </a:rPr>
              <a:t>, based on the models, is associated with every question in order to answer it in a measurable way.</a:t>
            </a:r>
          </a:p>
        </p:txBody>
      </p:sp>
      <p:sp>
        <p:nvSpPr>
          <p:cNvPr id="387" name="Shape 38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88" name="Shape 388"/>
          <p:cNvSpPr/>
          <p:nvPr/>
        </p:nvSpPr>
        <p:spPr>
          <a:xfrm>
            <a:off x="7065655" y="3813227"/>
            <a:ext cx="1326654"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defTabSz="914400">
              <a:buClrTx/>
              <a:defRPr b="1">
                <a:uFillTx/>
                <a:latin typeface="+mn-lt"/>
                <a:ea typeface="+mn-ea"/>
                <a:cs typeface="+mn-cs"/>
                <a:sym typeface="Arial"/>
              </a:defRPr>
            </a:lvl1pPr>
          </a:lstStyle>
          <a:p>
            <a:pPr lvl="0">
              <a:defRPr b="0"/>
            </a:pPr>
            <a:r>
              <a:rPr b="1"/>
              <a:t>Victor Basili</a:t>
            </a:r>
          </a:p>
        </p:txBody>
      </p:sp>
    </p:spTree>
  </p:cSld>
  <p:clrMapOvr>
    <a:masterClrMapping/>
  </p:clrMapOvr>
  <p:transition spd="med" advClick="1"/>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0" name="Shape 390"/>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GQM For Fun &amp; Profit</a:t>
            </a:r>
          </a:p>
        </p:txBody>
      </p:sp>
      <p:sp>
        <p:nvSpPr>
          <p:cNvPr id="391" name="Shape 39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392" name="Shape 392"/>
          <p:cNvSpPr/>
          <p:nvPr/>
        </p:nvSpPr>
        <p:spPr>
          <a:xfrm>
            <a:off x="1598215" y="863600"/>
            <a:ext cx="5458097" cy="1111992"/>
          </a:xfrm>
          <a:prstGeom prst="roundRect">
            <a:avLst>
              <a:gd name="adj" fmla="val 11444"/>
            </a:avLst>
          </a:prstGeom>
          <a:solidFill>
            <a:srgbClr val="FFF5BC"/>
          </a:solidFill>
          <a:ln>
            <a:round/>
          </a:ln>
        </p:spPr>
        <p:txBody>
          <a:bodyPr lIns="0" tIns="0" rIns="0" bIns="0"/>
          <a:lstStyle/>
          <a:p>
            <a:pPr lvl="0" defTabSz="317500">
              <a:buClrTx/>
              <a:defRPr sz="800">
                <a:uFillTx/>
                <a:latin typeface="Helvetica"/>
                <a:ea typeface="Helvetica"/>
                <a:cs typeface="Helvetica"/>
                <a:sym typeface="Helvetica"/>
              </a:defRPr>
            </a:pPr>
          </a:p>
        </p:txBody>
      </p:sp>
      <p:sp>
        <p:nvSpPr>
          <p:cNvPr id="393" name="Shape 393"/>
          <p:cNvSpPr/>
          <p:nvPr/>
        </p:nvSpPr>
        <p:spPr>
          <a:xfrm>
            <a:off x="1581239" y="2111407"/>
            <a:ext cx="5458096" cy="1111992"/>
          </a:xfrm>
          <a:prstGeom prst="roundRect">
            <a:avLst>
              <a:gd name="adj" fmla="val 11444"/>
            </a:avLst>
          </a:prstGeom>
          <a:solidFill>
            <a:srgbClr val="FFB3B1"/>
          </a:solidFill>
          <a:ln>
            <a:round/>
          </a:ln>
        </p:spPr>
        <p:txBody>
          <a:bodyPr lIns="0" tIns="0" rIns="0" bIns="0"/>
          <a:lstStyle/>
          <a:p>
            <a:pPr lvl="0" defTabSz="317500">
              <a:buClrTx/>
              <a:defRPr sz="800">
                <a:uFillTx/>
                <a:latin typeface="Helvetica"/>
                <a:ea typeface="Helvetica"/>
                <a:cs typeface="Helvetica"/>
                <a:sym typeface="Helvetica"/>
              </a:defRPr>
            </a:pPr>
          </a:p>
        </p:txBody>
      </p:sp>
      <p:sp>
        <p:nvSpPr>
          <p:cNvPr id="394" name="Shape 394"/>
          <p:cNvSpPr/>
          <p:nvPr/>
        </p:nvSpPr>
        <p:spPr>
          <a:xfrm>
            <a:off x="1598216" y="3359214"/>
            <a:ext cx="5458096" cy="1207705"/>
          </a:xfrm>
          <a:prstGeom prst="roundRect">
            <a:avLst>
              <a:gd name="adj" fmla="val 10537"/>
            </a:avLst>
          </a:prstGeom>
          <a:solidFill>
            <a:srgbClr val="B7F2A3"/>
          </a:solidFill>
          <a:ln>
            <a:round/>
          </a:ln>
        </p:spPr>
        <p:txBody>
          <a:bodyPr lIns="0" tIns="0" rIns="0" bIns="0"/>
          <a:lstStyle/>
          <a:p>
            <a:pPr lvl="0" defTabSz="317500">
              <a:buClrTx/>
              <a:defRPr sz="800">
                <a:uFillTx/>
                <a:latin typeface="Helvetica"/>
                <a:ea typeface="Helvetica"/>
                <a:cs typeface="Helvetica"/>
                <a:sym typeface="Helvetica"/>
              </a:defRPr>
            </a:pPr>
          </a:p>
        </p:txBody>
      </p:sp>
      <p:sp>
        <p:nvSpPr>
          <p:cNvPr id="395" name="Shape 395"/>
          <p:cNvSpPr/>
          <p:nvPr/>
        </p:nvSpPr>
        <p:spPr>
          <a:xfrm>
            <a:off x="1808579" y="1093217"/>
            <a:ext cx="1424939" cy="857251"/>
          </a:xfrm>
          <a:prstGeom prst="rect">
            <a:avLst/>
          </a:prstGeom>
          <a:ln>
            <a:round/>
          </a:ln>
          <a:extLst>
            <a:ext uri="{C572A759-6A51-4108-AA02-DFA0A04FC94B}">
              <ma14:wrappingTextBoxFlag xmlns:ma14="http://schemas.microsoft.com/office/mac/drawingml/2011/main" val="1"/>
            </a:ext>
          </a:extLst>
        </p:spPr>
        <p:txBody>
          <a:bodyPr lIns="0" tIns="0" rIns="0" bIns="0"/>
          <a:lstStyle/>
          <a:p>
            <a:pPr lvl="0" defTabSz="647700">
              <a:buFont typeface="Arial"/>
              <a:defRPr>
                <a:uFillTx/>
              </a:defRPr>
            </a:pPr>
            <a:r>
              <a:rPr sz="1600">
                <a:uFill>
                  <a:solidFill/>
                </a:uFill>
                <a:latin typeface="+mn-lt"/>
                <a:ea typeface="+mn-ea"/>
                <a:cs typeface="+mn-cs"/>
                <a:sym typeface="Arial"/>
              </a:rPr>
              <a:t>Goals establish</a:t>
            </a:r>
            <a:endParaRPr sz="2800">
              <a:solidFill>
                <a:srgbClr val="FFFFFF"/>
              </a:solidFill>
              <a:uFill>
                <a:solidFill>
                  <a:srgbClr val="FFFFFF"/>
                </a:solidFill>
              </a:uFill>
              <a:latin typeface="Gill Sans"/>
              <a:ea typeface="Gill Sans"/>
              <a:cs typeface="Gill Sans"/>
              <a:sym typeface="Gill Sans"/>
            </a:endParaRPr>
          </a:p>
          <a:p>
            <a:pPr lvl="0" defTabSz="647700">
              <a:buFont typeface="Arial"/>
              <a:defRPr>
                <a:uFillTx/>
              </a:defRPr>
            </a:pPr>
            <a:r>
              <a:rPr sz="1600">
                <a:uFill>
                  <a:solidFill/>
                </a:uFill>
                <a:latin typeface="+mn-lt"/>
                <a:ea typeface="+mn-ea"/>
                <a:cs typeface="+mn-cs"/>
                <a:sym typeface="Arial"/>
              </a:rPr>
              <a:t>what we want to accomplish.</a:t>
            </a:r>
          </a:p>
        </p:txBody>
      </p:sp>
      <p:sp>
        <p:nvSpPr>
          <p:cNvPr id="396" name="Shape 396"/>
          <p:cNvSpPr/>
          <p:nvPr/>
        </p:nvSpPr>
        <p:spPr>
          <a:xfrm>
            <a:off x="1803771" y="2165898"/>
            <a:ext cx="1434555" cy="1026068"/>
          </a:xfrm>
          <a:prstGeom prst="rect">
            <a:avLst/>
          </a:prstGeom>
          <a:ln>
            <a:round/>
          </a:ln>
          <a:extLst>
            <a:ext uri="{C572A759-6A51-4108-AA02-DFA0A04FC94B}">
              <ma14:wrappingTextBoxFlag xmlns:ma14="http://schemas.microsoft.com/office/mac/drawingml/2011/main" val="1"/>
            </a:ext>
          </a:extLst>
        </p:spPr>
        <p:txBody>
          <a:bodyPr lIns="0" tIns="0" rIns="0" bIns="0"/>
          <a:lstStyle>
            <a:lvl1pPr defTabSz="647700">
              <a:buFont typeface="Arial"/>
              <a:defRPr sz="1400">
                <a:latin typeface="+mn-lt"/>
                <a:ea typeface="+mn-ea"/>
                <a:cs typeface="+mn-cs"/>
                <a:sym typeface="Arial"/>
              </a:defRPr>
            </a:lvl1pPr>
          </a:lstStyle>
          <a:p>
            <a:pPr lvl="0">
              <a:defRPr sz="1800">
                <a:uFillTx/>
              </a:defRPr>
            </a:pPr>
            <a:r>
              <a:rPr sz="1400">
                <a:uFill>
                  <a:solidFill/>
                </a:uFill>
              </a:rPr>
              <a:t>Questions help us understand how to meet the goal.  They address context.</a:t>
            </a:r>
          </a:p>
        </p:txBody>
      </p:sp>
      <p:sp>
        <p:nvSpPr>
          <p:cNvPr id="397" name="Shape 397"/>
          <p:cNvSpPr/>
          <p:nvPr/>
        </p:nvSpPr>
        <p:spPr>
          <a:xfrm>
            <a:off x="1750397" y="3407396"/>
            <a:ext cx="1566116" cy="1111992"/>
          </a:xfrm>
          <a:prstGeom prst="rect">
            <a:avLst/>
          </a:prstGeom>
          <a:ln>
            <a:round/>
          </a:ln>
          <a:extLst>
            <a:ext uri="{C572A759-6A51-4108-AA02-DFA0A04FC94B}">
              <ma14:wrappingTextBoxFlag xmlns:ma14="http://schemas.microsoft.com/office/mac/drawingml/2011/main" val="1"/>
            </a:ext>
          </a:extLst>
        </p:spPr>
        <p:txBody>
          <a:bodyPr lIns="0" tIns="0" rIns="0" bIns="0"/>
          <a:lstStyle>
            <a:lvl1pPr defTabSz="647700">
              <a:buFont typeface="Arial"/>
              <a:defRPr sz="1400">
                <a:latin typeface="+mn-lt"/>
                <a:ea typeface="+mn-ea"/>
                <a:cs typeface="+mn-cs"/>
                <a:sym typeface="Arial"/>
              </a:defRPr>
            </a:lvl1pPr>
          </a:lstStyle>
          <a:p>
            <a:pPr lvl="0">
              <a:defRPr sz="1800">
                <a:uFillTx/>
              </a:defRPr>
            </a:pPr>
            <a:r>
              <a:rPr sz="1400">
                <a:uFill>
                  <a:solidFill/>
                </a:uFill>
              </a:rPr>
              <a:t>Metrics identify the measurements that are needed to answer the questions.</a:t>
            </a:r>
          </a:p>
        </p:txBody>
      </p:sp>
      <p:grpSp>
        <p:nvGrpSpPr>
          <p:cNvPr id="400" name="Group 400"/>
          <p:cNvGrpSpPr/>
          <p:nvPr/>
        </p:nvGrpSpPr>
        <p:grpSpPr>
          <a:xfrm>
            <a:off x="3538063" y="1093872"/>
            <a:ext cx="1129957" cy="449891"/>
            <a:chOff x="0" y="0"/>
            <a:chExt cx="1129955" cy="449889"/>
          </a:xfrm>
        </p:grpSpPr>
        <p:sp>
          <p:nvSpPr>
            <p:cNvPr id="398" name="Shape 398"/>
            <p:cNvSpPr/>
            <p:nvPr/>
          </p:nvSpPr>
          <p:spPr>
            <a:xfrm>
              <a:off x="0" y="0"/>
              <a:ext cx="1129956" cy="449890"/>
            </a:xfrm>
            <a:prstGeom prst="roundRect">
              <a:avLst>
                <a:gd name="adj" fmla="val 34881"/>
              </a:avLst>
            </a:prstGeom>
            <a:gradFill flip="none" rotWithShape="1">
              <a:gsLst>
                <a:gs pos="0">
                  <a:srgbClr val="000000"/>
                </a:gs>
                <a:gs pos="100000">
                  <a:srgbClr val="58596B"/>
                </a:gs>
              </a:gsLst>
              <a:lin ang="5400000" scaled="0"/>
            </a:gradFill>
            <a:ln w="38100" cap="flat">
              <a:solidFill>
                <a:srgbClr val="C0C0C0"/>
              </a:solidFill>
              <a:prstDash val="solid"/>
              <a:miter lim="400000"/>
            </a:ln>
            <a:effectLst/>
          </p:spPr>
          <p:txBody>
            <a:bodyPr wrap="square" lIns="38100" tIns="38100" rIns="38100" bIns="38100" numCol="1" anchor="t">
              <a:noAutofit/>
            </a:bodyPr>
            <a:lstStyle/>
            <a:p>
              <a:pPr lvl="0" algn="ctr" defTabSz="647700">
                <a:buClr>
                  <a:srgbClr val="FFFFFF"/>
                </a:buClr>
                <a:defRPr sz="2800">
                  <a:solidFill>
                    <a:srgbClr val="FFFFFF"/>
                  </a:solidFill>
                  <a:uFill>
                    <a:solidFill>
                      <a:srgbClr val="FFFFFF"/>
                    </a:solidFill>
                  </a:uFill>
                  <a:latin typeface="Gill Sans"/>
                  <a:ea typeface="Gill Sans"/>
                  <a:cs typeface="Gill Sans"/>
                  <a:sym typeface="Gill Sans"/>
                </a:defRPr>
              </a:pPr>
            </a:p>
          </p:txBody>
        </p:sp>
        <p:sp>
          <p:nvSpPr>
            <p:cNvPr id="399" name="Shape 399"/>
            <p:cNvSpPr/>
            <p:nvPr/>
          </p:nvSpPr>
          <p:spPr>
            <a:xfrm>
              <a:off x="31469" y="133520"/>
              <a:ext cx="1067181" cy="1828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647700">
                <a:buClr>
                  <a:srgbClr val="FFFFFF"/>
                </a:buClr>
                <a:buFont typeface="Arial"/>
                <a:defRPr b="1" sz="1600">
                  <a:solidFill>
                    <a:srgbClr val="FFFFFF"/>
                  </a:solidFill>
                  <a:uFill>
                    <a:solidFill>
                      <a:srgbClr val="FFFFFF"/>
                    </a:solidFill>
                  </a:uFill>
                  <a:latin typeface="+mn-lt"/>
                  <a:ea typeface="+mn-ea"/>
                  <a:cs typeface="+mn-cs"/>
                  <a:sym typeface="Arial"/>
                </a:defRPr>
              </a:lvl1pPr>
            </a:lstStyle>
            <a:p>
              <a:pPr lvl="0">
                <a:defRPr b="0" sz="1800">
                  <a:solidFill>
                    <a:srgbClr val="000000"/>
                  </a:solidFill>
                  <a:uFillTx/>
                </a:defRPr>
              </a:pPr>
              <a:r>
                <a:rPr b="1" sz="1600">
                  <a:solidFill>
                    <a:srgbClr val="FFFFFF"/>
                  </a:solidFill>
                  <a:uFill>
                    <a:solidFill>
                      <a:srgbClr val="FFFFFF"/>
                    </a:solidFill>
                  </a:uFill>
                </a:rPr>
                <a:t>Goal 1</a:t>
              </a:r>
            </a:p>
          </p:txBody>
        </p:sp>
      </p:grpSp>
      <p:grpSp>
        <p:nvGrpSpPr>
          <p:cNvPr id="403" name="Group 403"/>
          <p:cNvGrpSpPr/>
          <p:nvPr/>
        </p:nvGrpSpPr>
        <p:grpSpPr>
          <a:xfrm>
            <a:off x="5235262" y="1104152"/>
            <a:ext cx="1129956" cy="449891"/>
            <a:chOff x="0" y="0"/>
            <a:chExt cx="1129955" cy="449889"/>
          </a:xfrm>
        </p:grpSpPr>
        <p:sp>
          <p:nvSpPr>
            <p:cNvPr id="401" name="Shape 401"/>
            <p:cNvSpPr/>
            <p:nvPr/>
          </p:nvSpPr>
          <p:spPr>
            <a:xfrm>
              <a:off x="0" y="0"/>
              <a:ext cx="1129956" cy="449890"/>
            </a:xfrm>
            <a:prstGeom prst="roundRect">
              <a:avLst>
                <a:gd name="adj" fmla="val 34881"/>
              </a:avLst>
            </a:prstGeom>
            <a:gradFill flip="none" rotWithShape="1">
              <a:gsLst>
                <a:gs pos="0">
                  <a:srgbClr val="000000"/>
                </a:gs>
                <a:gs pos="100000">
                  <a:srgbClr val="58596B"/>
                </a:gs>
              </a:gsLst>
              <a:lin ang="5400000" scaled="0"/>
            </a:gradFill>
            <a:ln w="38100" cap="flat">
              <a:solidFill>
                <a:srgbClr val="C0C0C0"/>
              </a:solidFill>
              <a:prstDash val="solid"/>
              <a:miter lim="400000"/>
            </a:ln>
            <a:effectLst/>
          </p:spPr>
          <p:txBody>
            <a:bodyPr wrap="square" lIns="38100" tIns="38100" rIns="38100" bIns="38100" numCol="1" anchor="t">
              <a:noAutofit/>
            </a:bodyPr>
            <a:lstStyle/>
            <a:p>
              <a:pPr lvl="0" algn="ctr" defTabSz="647700">
                <a:buClr>
                  <a:srgbClr val="FFFFFF"/>
                </a:buClr>
                <a:defRPr sz="2800">
                  <a:solidFill>
                    <a:srgbClr val="FFFFFF"/>
                  </a:solidFill>
                  <a:uFill>
                    <a:solidFill>
                      <a:srgbClr val="FFFFFF"/>
                    </a:solidFill>
                  </a:uFill>
                  <a:latin typeface="Gill Sans"/>
                  <a:ea typeface="Gill Sans"/>
                  <a:cs typeface="Gill Sans"/>
                  <a:sym typeface="Gill Sans"/>
                </a:defRPr>
              </a:pPr>
            </a:p>
          </p:txBody>
        </p:sp>
        <p:sp>
          <p:nvSpPr>
            <p:cNvPr id="402" name="Shape 402"/>
            <p:cNvSpPr/>
            <p:nvPr/>
          </p:nvSpPr>
          <p:spPr>
            <a:xfrm>
              <a:off x="30488" y="133520"/>
              <a:ext cx="1067181" cy="1828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647700">
                <a:buClr>
                  <a:srgbClr val="FFFFFF"/>
                </a:buClr>
                <a:buFont typeface="Arial"/>
                <a:defRPr b="1" sz="1600">
                  <a:solidFill>
                    <a:srgbClr val="FFFFFF"/>
                  </a:solidFill>
                  <a:uFill>
                    <a:solidFill>
                      <a:srgbClr val="FFFFFF"/>
                    </a:solidFill>
                  </a:uFill>
                  <a:latin typeface="+mn-lt"/>
                  <a:ea typeface="+mn-ea"/>
                  <a:cs typeface="+mn-cs"/>
                  <a:sym typeface="Arial"/>
                </a:defRPr>
              </a:lvl1pPr>
            </a:lstStyle>
            <a:p>
              <a:pPr lvl="0">
                <a:defRPr b="0" sz="1800">
                  <a:solidFill>
                    <a:srgbClr val="000000"/>
                  </a:solidFill>
                  <a:uFillTx/>
                </a:defRPr>
              </a:pPr>
              <a:r>
                <a:rPr b="1" sz="1600">
                  <a:solidFill>
                    <a:srgbClr val="FFFFFF"/>
                  </a:solidFill>
                  <a:uFill>
                    <a:solidFill>
                      <a:srgbClr val="FFFFFF"/>
                    </a:solidFill>
                  </a:uFill>
                </a:rPr>
                <a:t>Goal 2</a:t>
              </a:r>
            </a:p>
          </p:txBody>
        </p:sp>
      </p:grpSp>
      <p:sp>
        <p:nvSpPr>
          <p:cNvPr id="404" name="Shape 404"/>
          <p:cNvSpPr/>
          <p:nvPr/>
        </p:nvSpPr>
        <p:spPr>
          <a:xfrm>
            <a:off x="3105100" y="2561470"/>
            <a:ext cx="3843370" cy="365006"/>
          </a:xfrm>
          <a:prstGeom prst="rect">
            <a:avLst/>
          </a:prstGeom>
          <a:ln>
            <a:round/>
          </a:ln>
          <a:extLst>
            <a:ext uri="{C572A759-6A51-4108-AA02-DFA0A04FC94B}">
              <ma14:wrappingTextBoxFlag xmlns:ma14="http://schemas.microsoft.com/office/mac/drawingml/2011/main" val="1"/>
            </a:ext>
          </a:extLst>
        </p:spPr>
        <p:txBody>
          <a:bodyPr lIns="0" tIns="0" rIns="0" bIns="0" anchor="ctr"/>
          <a:lstStyle>
            <a:lvl1pPr marL="241300" defTabSz="647700">
              <a:buFont typeface="Arial"/>
              <a:defRPr sz="2400">
                <a:latin typeface="+mn-lt"/>
                <a:ea typeface="+mn-ea"/>
                <a:cs typeface="+mn-cs"/>
                <a:sym typeface="Arial"/>
              </a:defRPr>
            </a:lvl1pPr>
          </a:lstStyle>
          <a:p>
            <a:pPr lvl="0">
              <a:defRPr sz="1800">
                <a:uFillTx/>
              </a:defRPr>
            </a:pPr>
            <a:r>
              <a:rPr sz="2400">
                <a:uFill>
                  <a:solidFill/>
                </a:uFill>
              </a:rPr>
              <a:t>Q1       Q2       Q3       Q4       Q5</a:t>
            </a:r>
          </a:p>
        </p:txBody>
      </p:sp>
      <p:sp>
        <p:nvSpPr>
          <p:cNvPr id="405" name="Shape 405"/>
          <p:cNvSpPr/>
          <p:nvPr/>
        </p:nvSpPr>
        <p:spPr>
          <a:xfrm>
            <a:off x="3031990" y="3863408"/>
            <a:ext cx="3989589" cy="391016"/>
          </a:xfrm>
          <a:prstGeom prst="rect">
            <a:avLst/>
          </a:prstGeom>
          <a:ln>
            <a:round/>
          </a:ln>
          <a:extLst>
            <a:ext uri="{C572A759-6A51-4108-AA02-DFA0A04FC94B}">
              <ma14:wrappingTextBoxFlag xmlns:ma14="http://schemas.microsoft.com/office/mac/drawingml/2011/main" val="1"/>
            </a:ext>
          </a:extLst>
        </p:spPr>
        <p:txBody>
          <a:bodyPr lIns="0" tIns="0" rIns="0" bIns="0" anchor="ctr"/>
          <a:lstStyle>
            <a:lvl1pPr marL="241300" defTabSz="647700">
              <a:buFont typeface="Arial"/>
              <a:defRPr sz="2400">
                <a:latin typeface="+mn-lt"/>
                <a:ea typeface="+mn-ea"/>
                <a:cs typeface="+mn-cs"/>
                <a:sym typeface="Arial"/>
              </a:defRPr>
            </a:lvl1pPr>
          </a:lstStyle>
          <a:p>
            <a:pPr lvl="0">
              <a:defRPr sz="1800">
                <a:uFillTx/>
              </a:defRPr>
            </a:pPr>
            <a:r>
              <a:rPr sz="2400">
                <a:uFill>
                  <a:solidFill/>
                </a:uFill>
              </a:rPr>
              <a:t>M1   M2   M3   M4  M5   M6   M7</a:t>
            </a:r>
          </a:p>
        </p:txBody>
      </p:sp>
      <p:sp>
        <p:nvSpPr>
          <p:cNvPr id="406" name="Shape 406"/>
          <p:cNvSpPr/>
          <p:nvPr/>
        </p:nvSpPr>
        <p:spPr>
          <a:xfrm>
            <a:off x="4050890" y="1568144"/>
            <a:ext cx="518794" cy="95929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07" name="Shape 407"/>
          <p:cNvSpPr/>
          <p:nvPr/>
        </p:nvSpPr>
        <p:spPr>
          <a:xfrm flipH="1">
            <a:off x="3692782" y="1576632"/>
            <a:ext cx="362586" cy="956448"/>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08" name="Shape 408"/>
          <p:cNvSpPr/>
          <p:nvPr/>
        </p:nvSpPr>
        <p:spPr>
          <a:xfrm flipH="1">
            <a:off x="5563570" y="1559938"/>
            <a:ext cx="219470" cy="916915"/>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09" name="Shape 409"/>
          <p:cNvSpPr/>
          <p:nvPr/>
        </p:nvSpPr>
        <p:spPr>
          <a:xfrm>
            <a:off x="5778016" y="1551730"/>
            <a:ext cx="813950" cy="1010131"/>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10" name="Shape 410"/>
          <p:cNvSpPr/>
          <p:nvPr/>
        </p:nvSpPr>
        <p:spPr>
          <a:xfrm flipH="1">
            <a:off x="4788603" y="1551730"/>
            <a:ext cx="989812" cy="98981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11" name="Shape 411"/>
          <p:cNvSpPr/>
          <p:nvPr/>
        </p:nvSpPr>
        <p:spPr>
          <a:xfrm flipH="1">
            <a:off x="3484498" y="2963094"/>
            <a:ext cx="2125667" cy="94214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grpSp>
        <p:nvGrpSpPr>
          <p:cNvPr id="414" name="Group 414"/>
          <p:cNvGrpSpPr/>
          <p:nvPr/>
        </p:nvGrpSpPr>
        <p:grpSpPr>
          <a:xfrm>
            <a:off x="3446821" y="2948397"/>
            <a:ext cx="684110" cy="986295"/>
            <a:chOff x="70920" y="24177"/>
            <a:chExt cx="684109" cy="986293"/>
          </a:xfrm>
        </p:grpSpPr>
        <p:sp>
          <p:nvSpPr>
            <p:cNvPr id="412" name="Shape 412"/>
            <p:cNvSpPr/>
            <p:nvPr/>
          </p:nvSpPr>
          <p:spPr>
            <a:xfrm>
              <a:off x="78746" y="31474"/>
              <a:ext cx="676284" cy="978998"/>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13" name="Shape 413"/>
            <p:cNvSpPr/>
            <p:nvPr/>
          </p:nvSpPr>
          <p:spPr>
            <a:xfrm>
              <a:off x="70920" y="24177"/>
              <a:ext cx="1" cy="952202"/>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grpSp>
      <p:grpSp>
        <p:nvGrpSpPr>
          <p:cNvPr id="418" name="Group 418"/>
          <p:cNvGrpSpPr/>
          <p:nvPr/>
        </p:nvGrpSpPr>
        <p:grpSpPr>
          <a:xfrm>
            <a:off x="3627159" y="2935697"/>
            <a:ext cx="1849681" cy="933999"/>
            <a:chOff x="0" y="119176"/>
            <a:chExt cx="1849679" cy="933997"/>
          </a:xfrm>
        </p:grpSpPr>
        <p:sp>
          <p:nvSpPr>
            <p:cNvPr id="415" name="Shape 415"/>
            <p:cNvSpPr/>
            <p:nvPr/>
          </p:nvSpPr>
          <p:spPr>
            <a:xfrm>
              <a:off x="915682" y="119176"/>
              <a:ext cx="219817" cy="893089"/>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16" name="Shape 416"/>
            <p:cNvSpPr/>
            <p:nvPr/>
          </p:nvSpPr>
          <p:spPr>
            <a:xfrm>
              <a:off x="924170" y="127665"/>
              <a:ext cx="925510" cy="925510"/>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17" name="Shape 417"/>
            <p:cNvSpPr/>
            <p:nvPr/>
          </p:nvSpPr>
          <p:spPr>
            <a:xfrm flipH="1">
              <a:off x="0" y="126060"/>
              <a:ext cx="917711" cy="917711"/>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grpSp>
      <p:sp>
        <p:nvSpPr>
          <p:cNvPr id="419" name="Shape 419"/>
          <p:cNvSpPr/>
          <p:nvPr/>
        </p:nvSpPr>
        <p:spPr>
          <a:xfrm>
            <a:off x="5589722" y="2950394"/>
            <a:ext cx="459087" cy="889096"/>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20" name="Shape 420"/>
          <p:cNvSpPr/>
          <p:nvPr/>
        </p:nvSpPr>
        <p:spPr>
          <a:xfrm flipH="1">
            <a:off x="5595044" y="2950394"/>
            <a:ext cx="1" cy="857251"/>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21" name="Shape 421"/>
          <p:cNvSpPr/>
          <p:nvPr/>
        </p:nvSpPr>
        <p:spPr>
          <a:xfrm>
            <a:off x="6589248" y="2936070"/>
            <a:ext cx="219305" cy="917744"/>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Tree>
  </p:cSld>
  <p:clrMapOvr>
    <a:masterClrMapping/>
  </p:clrMapOvr>
  <p:transition spd="med" advClick="1"/>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3" name="Shape 423"/>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GQM For Fun &amp; Profit</a:t>
            </a:r>
          </a:p>
        </p:txBody>
      </p:sp>
      <p:sp>
        <p:nvSpPr>
          <p:cNvPr id="424" name="Shape 42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425" name="Shape 425"/>
          <p:cNvSpPr/>
          <p:nvPr/>
        </p:nvSpPr>
        <p:spPr>
          <a:xfrm>
            <a:off x="1598216" y="863600"/>
            <a:ext cx="5458096" cy="1111992"/>
          </a:xfrm>
          <a:prstGeom prst="roundRect">
            <a:avLst>
              <a:gd name="adj" fmla="val 11444"/>
            </a:avLst>
          </a:prstGeom>
          <a:solidFill>
            <a:srgbClr val="FFF5BC"/>
          </a:solidFill>
          <a:ln>
            <a:round/>
          </a:ln>
        </p:spPr>
        <p:txBody>
          <a:bodyPr lIns="0" tIns="0" rIns="0" bIns="0"/>
          <a:lstStyle/>
          <a:p>
            <a:pPr lvl="0" defTabSz="317500">
              <a:buClrTx/>
              <a:defRPr sz="800">
                <a:uFillTx/>
                <a:latin typeface="Helvetica"/>
                <a:ea typeface="Helvetica"/>
                <a:cs typeface="Helvetica"/>
                <a:sym typeface="Helvetica"/>
              </a:defRPr>
            </a:pPr>
          </a:p>
        </p:txBody>
      </p:sp>
      <p:sp>
        <p:nvSpPr>
          <p:cNvPr id="426" name="Shape 426"/>
          <p:cNvSpPr/>
          <p:nvPr/>
        </p:nvSpPr>
        <p:spPr>
          <a:xfrm>
            <a:off x="1581239" y="2111407"/>
            <a:ext cx="5458096" cy="1111992"/>
          </a:xfrm>
          <a:prstGeom prst="roundRect">
            <a:avLst>
              <a:gd name="adj" fmla="val 11444"/>
            </a:avLst>
          </a:prstGeom>
          <a:solidFill>
            <a:srgbClr val="FFB3B1"/>
          </a:solidFill>
          <a:ln>
            <a:round/>
          </a:ln>
        </p:spPr>
        <p:txBody>
          <a:bodyPr lIns="0" tIns="0" rIns="0" bIns="0"/>
          <a:lstStyle/>
          <a:p>
            <a:pPr lvl="0" defTabSz="317500">
              <a:buClrTx/>
              <a:defRPr sz="800">
                <a:uFillTx/>
                <a:latin typeface="Helvetica"/>
                <a:ea typeface="Helvetica"/>
                <a:cs typeface="Helvetica"/>
                <a:sym typeface="Helvetica"/>
              </a:defRPr>
            </a:pPr>
          </a:p>
        </p:txBody>
      </p:sp>
      <p:sp>
        <p:nvSpPr>
          <p:cNvPr id="427" name="Shape 427"/>
          <p:cNvSpPr/>
          <p:nvPr/>
        </p:nvSpPr>
        <p:spPr>
          <a:xfrm>
            <a:off x="1598216" y="3359214"/>
            <a:ext cx="5458096" cy="1207705"/>
          </a:xfrm>
          <a:prstGeom prst="roundRect">
            <a:avLst>
              <a:gd name="adj" fmla="val 10537"/>
            </a:avLst>
          </a:prstGeom>
          <a:solidFill>
            <a:srgbClr val="B7F2A3"/>
          </a:solidFill>
          <a:ln>
            <a:round/>
          </a:ln>
        </p:spPr>
        <p:txBody>
          <a:bodyPr lIns="0" tIns="0" rIns="0" bIns="0"/>
          <a:lstStyle/>
          <a:p>
            <a:pPr lvl="0" defTabSz="317500">
              <a:buClrTx/>
              <a:defRPr sz="800">
                <a:uFillTx/>
                <a:latin typeface="Helvetica"/>
                <a:ea typeface="Helvetica"/>
                <a:cs typeface="Helvetica"/>
                <a:sym typeface="Helvetica"/>
              </a:defRPr>
            </a:pPr>
          </a:p>
        </p:txBody>
      </p:sp>
      <p:grpSp>
        <p:nvGrpSpPr>
          <p:cNvPr id="430" name="Group 430"/>
          <p:cNvGrpSpPr/>
          <p:nvPr/>
        </p:nvGrpSpPr>
        <p:grpSpPr>
          <a:xfrm>
            <a:off x="3538063" y="1093872"/>
            <a:ext cx="1129957" cy="449891"/>
            <a:chOff x="0" y="0"/>
            <a:chExt cx="1129955" cy="449889"/>
          </a:xfrm>
        </p:grpSpPr>
        <p:sp>
          <p:nvSpPr>
            <p:cNvPr id="428" name="Shape 428"/>
            <p:cNvSpPr/>
            <p:nvPr/>
          </p:nvSpPr>
          <p:spPr>
            <a:xfrm>
              <a:off x="0" y="0"/>
              <a:ext cx="1129956" cy="449890"/>
            </a:xfrm>
            <a:prstGeom prst="roundRect">
              <a:avLst>
                <a:gd name="adj" fmla="val 34881"/>
              </a:avLst>
            </a:prstGeom>
            <a:gradFill flip="none" rotWithShape="1">
              <a:gsLst>
                <a:gs pos="0">
                  <a:srgbClr val="000000"/>
                </a:gs>
                <a:gs pos="100000">
                  <a:srgbClr val="58596B"/>
                </a:gs>
              </a:gsLst>
              <a:lin ang="5400000" scaled="0"/>
            </a:gradFill>
            <a:ln w="38100" cap="flat">
              <a:solidFill>
                <a:srgbClr val="C0C0C0"/>
              </a:solidFill>
              <a:prstDash val="solid"/>
              <a:miter lim="400000"/>
            </a:ln>
            <a:effectLst/>
          </p:spPr>
          <p:txBody>
            <a:bodyPr wrap="square" lIns="38100" tIns="38100" rIns="38100" bIns="38100" numCol="1" anchor="t">
              <a:noAutofit/>
            </a:bodyPr>
            <a:lstStyle/>
            <a:p>
              <a:pPr lvl="0" algn="ctr" defTabSz="647700">
                <a:buClr>
                  <a:srgbClr val="FFFFFF"/>
                </a:buClr>
                <a:defRPr sz="2800">
                  <a:solidFill>
                    <a:srgbClr val="FFFFFF"/>
                  </a:solidFill>
                  <a:uFill>
                    <a:solidFill>
                      <a:srgbClr val="FFFFFF"/>
                    </a:solidFill>
                  </a:uFill>
                  <a:latin typeface="Gill Sans"/>
                  <a:ea typeface="Gill Sans"/>
                  <a:cs typeface="Gill Sans"/>
                  <a:sym typeface="Gill Sans"/>
                </a:defRPr>
              </a:pPr>
            </a:p>
          </p:txBody>
        </p:sp>
        <p:sp>
          <p:nvSpPr>
            <p:cNvPr id="429" name="Shape 429"/>
            <p:cNvSpPr/>
            <p:nvPr/>
          </p:nvSpPr>
          <p:spPr>
            <a:xfrm>
              <a:off x="31469" y="133520"/>
              <a:ext cx="1067181" cy="1828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647700">
                <a:buClr>
                  <a:srgbClr val="FFFFFF"/>
                </a:buClr>
                <a:buFont typeface="Arial"/>
                <a:defRPr b="1" sz="1600">
                  <a:solidFill>
                    <a:srgbClr val="FFFFFF"/>
                  </a:solidFill>
                  <a:uFill>
                    <a:solidFill>
                      <a:srgbClr val="FFFFFF"/>
                    </a:solidFill>
                  </a:uFill>
                  <a:latin typeface="+mn-lt"/>
                  <a:ea typeface="+mn-ea"/>
                  <a:cs typeface="+mn-cs"/>
                  <a:sym typeface="Arial"/>
                </a:defRPr>
              </a:lvl1pPr>
            </a:lstStyle>
            <a:p>
              <a:pPr lvl="0">
                <a:defRPr b="0" sz="1800">
                  <a:solidFill>
                    <a:srgbClr val="000000"/>
                  </a:solidFill>
                  <a:uFillTx/>
                </a:defRPr>
              </a:pPr>
              <a:r>
                <a:rPr b="1" sz="1600">
                  <a:solidFill>
                    <a:srgbClr val="FFFFFF"/>
                  </a:solidFill>
                  <a:uFill>
                    <a:solidFill>
                      <a:srgbClr val="FFFFFF"/>
                    </a:solidFill>
                  </a:uFill>
                </a:rPr>
                <a:t>Goal 1</a:t>
              </a:r>
            </a:p>
          </p:txBody>
        </p:sp>
      </p:grpSp>
      <p:grpSp>
        <p:nvGrpSpPr>
          <p:cNvPr id="433" name="Group 433"/>
          <p:cNvGrpSpPr/>
          <p:nvPr/>
        </p:nvGrpSpPr>
        <p:grpSpPr>
          <a:xfrm>
            <a:off x="5235261" y="1104152"/>
            <a:ext cx="1129957" cy="449891"/>
            <a:chOff x="0" y="0"/>
            <a:chExt cx="1129955" cy="449889"/>
          </a:xfrm>
        </p:grpSpPr>
        <p:sp>
          <p:nvSpPr>
            <p:cNvPr id="431" name="Shape 431"/>
            <p:cNvSpPr/>
            <p:nvPr/>
          </p:nvSpPr>
          <p:spPr>
            <a:xfrm>
              <a:off x="0" y="0"/>
              <a:ext cx="1129956" cy="449890"/>
            </a:xfrm>
            <a:prstGeom prst="roundRect">
              <a:avLst>
                <a:gd name="adj" fmla="val 34881"/>
              </a:avLst>
            </a:prstGeom>
            <a:gradFill flip="none" rotWithShape="1">
              <a:gsLst>
                <a:gs pos="0">
                  <a:srgbClr val="000000"/>
                </a:gs>
                <a:gs pos="100000">
                  <a:srgbClr val="58596B"/>
                </a:gs>
              </a:gsLst>
              <a:lin ang="5400000" scaled="0"/>
            </a:gradFill>
            <a:ln w="38100" cap="flat">
              <a:solidFill>
                <a:srgbClr val="C0C0C0"/>
              </a:solidFill>
              <a:prstDash val="solid"/>
              <a:miter lim="400000"/>
            </a:ln>
            <a:effectLst/>
          </p:spPr>
          <p:txBody>
            <a:bodyPr wrap="square" lIns="38100" tIns="38100" rIns="38100" bIns="38100" numCol="1" anchor="t">
              <a:noAutofit/>
            </a:bodyPr>
            <a:lstStyle/>
            <a:p>
              <a:pPr lvl="0" algn="ctr" defTabSz="647700">
                <a:buClr>
                  <a:srgbClr val="FFFFFF"/>
                </a:buClr>
                <a:defRPr sz="2800">
                  <a:solidFill>
                    <a:srgbClr val="FFFFFF"/>
                  </a:solidFill>
                  <a:uFill>
                    <a:solidFill>
                      <a:srgbClr val="FFFFFF"/>
                    </a:solidFill>
                  </a:uFill>
                  <a:latin typeface="Gill Sans"/>
                  <a:ea typeface="Gill Sans"/>
                  <a:cs typeface="Gill Sans"/>
                  <a:sym typeface="Gill Sans"/>
                </a:defRPr>
              </a:pPr>
            </a:p>
          </p:txBody>
        </p:sp>
        <p:sp>
          <p:nvSpPr>
            <p:cNvPr id="432" name="Shape 432"/>
            <p:cNvSpPr/>
            <p:nvPr/>
          </p:nvSpPr>
          <p:spPr>
            <a:xfrm>
              <a:off x="30488" y="133520"/>
              <a:ext cx="1067181" cy="1828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gn="ctr" defTabSz="647700">
                <a:buClr>
                  <a:srgbClr val="FFFFFF"/>
                </a:buClr>
                <a:buFont typeface="Arial"/>
                <a:defRPr b="1" sz="1600">
                  <a:solidFill>
                    <a:srgbClr val="FFFFFF"/>
                  </a:solidFill>
                  <a:uFill>
                    <a:solidFill>
                      <a:srgbClr val="FFFFFF"/>
                    </a:solidFill>
                  </a:uFill>
                  <a:latin typeface="+mn-lt"/>
                  <a:ea typeface="+mn-ea"/>
                  <a:cs typeface="+mn-cs"/>
                  <a:sym typeface="Arial"/>
                </a:defRPr>
              </a:lvl1pPr>
            </a:lstStyle>
            <a:p>
              <a:pPr lvl="0">
                <a:defRPr b="0" sz="1800">
                  <a:solidFill>
                    <a:srgbClr val="000000"/>
                  </a:solidFill>
                  <a:uFillTx/>
                </a:defRPr>
              </a:pPr>
              <a:r>
                <a:rPr b="1" sz="1600">
                  <a:solidFill>
                    <a:srgbClr val="FFFFFF"/>
                  </a:solidFill>
                  <a:uFill>
                    <a:solidFill>
                      <a:srgbClr val="FFFFFF"/>
                    </a:solidFill>
                  </a:uFill>
                </a:rPr>
                <a:t>Goal 2</a:t>
              </a:r>
            </a:p>
          </p:txBody>
        </p:sp>
      </p:grpSp>
      <p:sp>
        <p:nvSpPr>
          <p:cNvPr id="434" name="Shape 434"/>
          <p:cNvSpPr/>
          <p:nvPr/>
        </p:nvSpPr>
        <p:spPr>
          <a:xfrm>
            <a:off x="3105100" y="2561470"/>
            <a:ext cx="3843370" cy="365006"/>
          </a:xfrm>
          <a:prstGeom prst="rect">
            <a:avLst/>
          </a:prstGeom>
          <a:ln>
            <a:round/>
          </a:ln>
          <a:extLst>
            <a:ext uri="{C572A759-6A51-4108-AA02-DFA0A04FC94B}">
              <ma14:wrappingTextBoxFlag xmlns:ma14="http://schemas.microsoft.com/office/mac/drawingml/2011/main" val="1"/>
            </a:ext>
          </a:extLst>
        </p:spPr>
        <p:txBody>
          <a:bodyPr lIns="0" tIns="0" rIns="0" bIns="0" anchor="ctr"/>
          <a:lstStyle>
            <a:lvl1pPr marL="241300" defTabSz="647700">
              <a:buFont typeface="Arial"/>
              <a:defRPr sz="2400">
                <a:latin typeface="+mn-lt"/>
                <a:ea typeface="+mn-ea"/>
                <a:cs typeface="+mn-cs"/>
                <a:sym typeface="Arial"/>
              </a:defRPr>
            </a:lvl1pPr>
          </a:lstStyle>
          <a:p>
            <a:pPr lvl="0">
              <a:defRPr sz="1800">
                <a:uFillTx/>
              </a:defRPr>
            </a:pPr>
            <a:r>
              <a:rPr sz="2400">
                <a:uFill>
                  <a:solidFill/>
                </a:uFill>
              </a:rPr>
              <a:t>Q1       Q2       Q3       Q4       Q5</a:t>
            </a:r>
          </a:p>
        </p:txBody>
      </p:sp>
      <p:sp>
        <p:nvSpPr>
          <p:cNvPr id="435" name="Shape 435"/>
          <p:cNvSpPr/>
          <p:nvPr/>
        </p:nvSpPr>
        <p:spPr>
          <a:xfrm>
            <a:off x="3031990" y="3863408"/>
            <a:ext cx="3989589" cy="391016"/>
          </a:xfrm>
          <a:prstGeom prst="rect">
            <a:avLst/>
          </a:prstGeom>
          <a:ln>
            <a:round/>
          </a:ln>
          <a:extLst>
            <a:ext uri="{C572A759-6A51-4108-AA02-DFA0A04FC94B}">
              <ma14:wrappingTextBoxFlag xmlns:ma14="http://schemas.microsoft.com/office/mac/drawingml/2011/main" val="1"/>
            </a:ext>
          </a:extLst>
        </p:spPr>
        <p:txBody>
          <a:bodyPr lIns="0" tIns="0" rIns="0" bIns="0" anchor="ctr"/>
          <a:lstStyle>
            <a:lvl1pPr marL="241300" defTabSz="647700">
              <a:buFont typeface="Arial"/>
              <a:defRPr sz="2400">
                <a:latin typeface="+mn-lt"/>
                <a:ea typeface="+mn-ea"/>
                <a:cs typeface="+mn-cs"/>
                <a:sym typeface="Arial"/>
              </a:defRPr>
            </a:lvl1pPr>
          </a:lstStyle>
          <a:p>
            <a:pPr lvl="0">
              <a:defRPr sz="1800">
                <a:uFillTx/>
              </a:defRPr>
            </a:pPr>
            <a:r>
              <a:rPr sz="2400">
                <a:uFill>
                  <a:solidFill/>
                </a:uFill>
              </a:rPr>
              <a:t>M1   M2   M3   M4  M5   M6   M7</a:t>
            </a:r>
          </a:p>
        </p:txBody>
      </p:sp>
      <p:sp>
        <p:nvSpPr>
          <p:cNvPr id="436" name="Shape 436"/>
          <p:cNvSpPr/>
          <p:nvPr/>
        </p:nvSpPr>
        <p:spPr>
          <a:xfrm>
            <a:off x="4050890" y="1568144"/>
            <a:ext cx="518793" cy="95929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37" name="Shape 437"/>
          <p:cNvSpPr/>
          <p:nvPr/>
        </p:nvSpPr>
        <p:spPr>
          <a:xfrm flipH="1">
            <a:off x="3692782" y="1576632"/>
            <a:ext cx="362586" cy="956448"/>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38" name="Shape 438"/>
          <p:cNvSpPr/>
          <p:nvPr/>
        </p:nvSpPr>
        <p:spPr>
          <a:xfrm flipH="1">
            <a:off x="5563570" y="1559938"/>
            <a:ext cx="219470" cy="916915"/>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39" name="Shape 439"/>
          <p:cNvSpPr/>
          <p:nvPr/>
        </p:nvSpPr>
        <p:spPr>
          <a:xfrm>
            <a:off x="5778016" y="1551730"/>
            <a:ext cx="813950" cy="1010131"/>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40" name="Shape 440"/>
          <p:cNvSpPr/>
          <p:nvPr/>
        </p:nvSpPr>
        <p:spPr>
          <a:xfrm flipH="1">
            <a:off x="4788603" y="1551730"/>
            <a:ext cx="989811" cy="98981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41" name="Shape 441"/>
          <p:cNvSpPr/>
          <p:nvPr/>
        </p:nvSpPr>
        <p:spPr>
          <a:xfrm flipH="1">
            <a:off x="3484498" y="2963094"/>
            <a:ext cx="2125667" cy="942142"/>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grpSp>
        <p:nvGrpSpPr>
          <p:cNvPr id="444" name="Group 444"/>
          <p:cNvGrpSpPr/>
          <p:nvPr/>
        </p:nvGrpSpPr>
        <p:grpSpPr>
          <a:xfrm>
            <a:off x="3446821" y="2948397"/>
            <a:ext cx="684110" cy="986295"/>
            <a:chOff x="70920" y="24177"/>
            <a:chExt cx="684109" cy="986293"/>
          </a:xfrm>
        </p:grpSpPr>
        <p:sp>
          <p:nvSpPr>
            <p:cNvPr id="442" name="Shape 442"/>
            <p:cNvSpPr/>
            <p:nvPr/>
          </p:nvSpPr>
          <p:spPr>
            <a:xfrm>
              <a:off x="78746" y="31474"/>
              <a:ext cx="676284" cy="978998"/>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43" name="Shape 443"/>
            <p:cNvSpPr/>
            <p:nvPr/>
          </p:nvSpPr>
          <p:spPr>
            <a:xfrm>
              <a:off x="70920" y="24177"/>
              <a:ext cx="1" cy="952202"/>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grpSp>
      <p:grpSp>
        <p:nvGrpSpPr>
          <p:cNvPr id="448" name="Group 448"/>
          <p:cNvGrpSpPr/>
          <p:nvPr/>
        </p:nvGrpSpPr>
        <p:grpSpPr>
          <a:xfrm>
            <a:off x="3627159" y="2935697"/>
            <a:ext cx="1849681" cy="933999"/>
            <a:chOff x="0" y="119176"/>
            <a:chExt cx="1849680" cy="933997"/>
          </a:xfrm>
        </p:grpSpPr>
        <p:sp>
          <p:nvSpPr>
            <p:cNvPr id="445" name="Shape 445"/>
            <p:cNvSpPr/>
            <p:nvPr/>
          </p:nvSpPr>
          <p:spPr>
            <a:xfrm>
              <a:off x="915682" y="119176"/>
              <a:ext cx="219817" cy="893089"/>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46" name="Shape 446"/>
            <p:cNvSpPr/>
            <p:nvPr/>
          </p:nvSpPr>
          <p:spPr>
            <a:xfrm>
              <a:off x="924170" y="127665"/>
              <a:ext cx="925510" cy="925510"/>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sp>
          <p:nvSpPr>
            <p:cNvPr id="447" name="Shape 447"/>
            <p:cNvSpPr/>
            <p:nvPr/>
          </p:nvSpPr>
          <p:spPr>
            <a:xfrm flipH="1">
              <a:off x="-1" y="126061"/>
              <a:ext cx="917712" cy="917710"/>
            </a:xfrm>
            <a:prstGeom prst="line">
              <a:avLst/>
            </a:prstGeom>
            <a:noFill/>
            <a:ln w="25400" cap="flat">
              <a:solidFill>
                <a:srgbClr val="000000"/>
              </a:solidFill>
              <a:prstDash val="solid"/>
              <a:miter lim="400000"/>
            </a:ln>
            <a:effectLst/>
          </p:spPr>
          <p:txBody>
            <a:bodyPr wrap="square" lIns="0" tIns="0" rIns="0" bIns="0" numCol="1" anchor="ctr">
              <a:noAutofit/>
            </a:bodyPr>
            <a:lstStyle/>
            <a:p>
              <a:pPr lvl="0">
                <a:buClrTx/>
                <a:defRPr sz="1200">
                  <a:uFillTx/>
                  <a:latin typeface="Helvetica"/>
                  <a:ea typeface="Helvetica"/>
                  <a:cs typeface="Helvetica"/>
                  <a:sym typeface="Helvetica"/>
                </a:defRPr>
              </a:pPr>
            </a:p>
          </p:txBody>
        </p:sp>
      </p:grpSp>
      <p:sp>
        <p:nvSpPr>
          <p:cNvPr id="449" name="Shape 449"/>
          <p:cNvSpPr/>
          <p:nvPr/>
        </p:nvSpPr>
        <p:spPr>
          <a:xfrm>
            <a:off x="5589722" y="2950394"/>
            <a:ext cx="459087" cy="889096"/>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50" name="Shape 450"/>
          <p:cNvSpPr/>
          <p:nvPr/>
        </p:nvSpPr>
        <p:spPr>
          <a:xfrm>
            <a:off x="5595044" y="2950394"/>
            <a:ext cx="1" cy="857251"/>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51" name="Shape 451"/>
          <p:cNvSpPr/>
          <p:nvPr/>
        </p:nvSpPr>
        <p:spPr>
          <a:xfrm>
            <a:off x="6589248" y="2936071"/>
            <a:ext cx="219304" cy="917743"/>
          </a:xfrm>
          <a:prstGeom prst="line">
            <a:avLst/>
          </a:prstGeom>
          <a:ln w="25400">
            <a:solidFill/>
            <a:miter lim="400000"/>
          </a:ln>
        </p:spPr>
        <p:txBody>
          <a:bodyPr lIns="0" tIns="0" rIns="0" bIns="0" anchor="ctr"/>
          <a:lstStyle/>
          <a:p>
            <a:pPr lvl="0">
              <a:buClrTx/>
              <a:defRPr sz="1200">
                <a:uFillTx/>
                <a:latin typeface="Helvetica"/>
                <a:ea typeface="Helvetica"/>
                <a:cs typeface="Helvetica"/>
                <a:sym typeface="Helvetica"/>
              </a:defRPr>
            </a:pPr>
          </a:p>
        </p:txBody>
      </p:sp>
      <p:sp>
        <p:nvSpPr>
          <p:cNvPr id="452" name="Shape 452"/>
          <p:cNvSpPr/>
          <p:nvPr/>
        </p:nvSpPr>
        <p:spPr>
          <a:xfrm>
            <a:off x="1676443" y="1115087"/>
            <a:ext cx="2146301" cy="457201"/>
          </a:xfrm>
          <a:prstGeom prst="rect">
            <a:avLst/>
          </a:prstGeom>
          <a:ln>
            <a:round/>
          </a:ln>
          <a:extLst>
            <a:ext uri="{C572A759-6A51-4108-AA02-DFA0A04FC94B}">
              <ma14:wrappingTextBoxFlag xmlns:ma14="http://schemas.microsoft.com/office/mac/drawingml/2011/main" val="1"/>
            </a:ext>
          </a:extLst>
        </p:spPr>
        <p:txBody>
          <a:bodyPr lIns="0" tIns="0" rIns="0" bIns="0">
            <a:spAutoFit/>
          </a:bodyPr>
          <a:lstStyle>
            <a:lvl1pPr defTabSz="647700">
              <a:buClr>
                <a:srgbClr val="FF9300"/>
              </a:buClr>
              <a:buFont typeface="Arial"/>
              <a:defRPr b="1" sz="2400">
                <a:solidFill>
                  <a:srgbClr val="FF9300"/>
                </a:solidFill>
                <a:uFill>
                  <a:solidFill>
                    <a:srgbClr val="FF9300"/>
                  </a:solidFill>
                </a:uFill>
                <a:latin typeface="+mn-lt"/>
                <a:ea typeface="+mn-ea"/>
                <a:cs typeface="+mn-cs"/>
                <a:sym typeface="Arial"/>
              </a:defRPr>
            </a:lvl1pPr>
          </a:lstStyle>
          <a:p>
            <a:pPr lvl="0">
              <a:defRPr b="0" sz="1800">
                <a:solidFill>
                  <a:srgbClr val="000000"/>
                </a:solidFill>
                <a:uFillTx/>
              </a:defRPr>
            </a:pPr>
            <a:r>
              <a:rPr b="1" sz="2400">
                <a:solidFill>
                  <a:srgbClr val="FF9300"/>
                </a:solidFill>
                <a:uFill>
                  <a:solidFill>
                    <a:srgbClr val="FF9300"/>
                  </a:solidFill>
                </a:uFill>
              </a:rPr>
              <a:t>Execution</a:t>
            </a:r>
          </a:p>
        </p:txBody>
      </p:sp>
      <p:sp>
        <p:nvSpPr>
          <p:cNvPr id="453" name="Shape 453"/>
          <p:cNvSpPr/>
          <p:nvPr/>
        </p:nvSpPr>
        <p:spPr>
          <a:xfrm>
            <a:off x="1694649" y="2438803"/>
            <a:ext cx="2146301" cy="457201"/>
          </a:xfrm>
          <a:prstGeom prst="rect">
            <a:avLst/>
          </a:prstGeom>
          <a:ln>
            <a:round/>
          </a:ln>
          <a:extLst>
            <a:ext uri="{C572A759-6A51-4108-AA02-DFA0A04FC94B}">
              <ma14:wrappingTextBoxFlag xmlns:ma14="http://schemas.microsoft.com/office/mac/drawingml/2011/main" val="1"/>
            </a:ext>
          </a:extLst>
        </p:spPr>
        <p:txBody>
          <a:bodyPr lIns="0" tIns="0" rIns="0" bIns="0">
            <a:spAutoFit/>
          </a:bodyPr>
          <a:lstStyle>
            <a:lvl1pPr defTabSz="647700">
              <a:buClr>
                <a:srgbClr val="FF2600"/>
              </a:buClr>
              <a:buFont typeface="Arial"/>
              <a:defRPr b="1" sz="2400">
                <a:solidFill>
                  <a:srgbClr val="FF2600"/>
                </a:solidFill>
                <a:uFill>
                  <a:solidFill>
                    <a:srgbClr val="FF2600"/>
                  </a:solidFill>
                </a:uFill>
                <a:latin typeface="+mn-lt"/>
                <a:ea typeface="+mn-ea"/>
                <a:cs typeface="+mn-cs"/>
                <a:sym typeface="Arial"/>
              </a:defRPr>
            </a:lvl1pPr>
          </a:lstStyle>
          <a:p>
            <a:pPr lvl="0">
              <a:defRPr b="0" sz="1800">
                <a:solidFill>
                  <a:srgbClr val="000000"/>
                </a:solidFill>
                <a:uFillTx/>
              </a:defRPr>
            </a:pPr>
            <a:r>
              <a:rPr b="1" sz="2400">
                <a:solidFill>
                  <a:srgbClr val="FF2600"/>
                </a:solidFill>
                <a:uFill>
                  <a:solidFill>
                    <a:srgbClr val="FF2600"/>
                  </a:solidFill>
                </a:uFill>
              </a:rPr>
              <a:t>Models</a:t>
            </a:r>
          </a:p>
        </p:txBody>
      </p:sp>
      <p:sp>
        <p:nvSpPr>
          <p:cNvPr id="454" name="Shape 454"/>
          <p:cNvSpPr/>
          <p:nvPr/>
        </p:nvSpPr>
        <p:spPr>
          <a:xfrm>
            <a:off x="1808949" y="3734466"/>
            <a:ext cx="2171701" cy="457201"/>
          </a:xfrm>
          <a:prstGeom prst="rect">
            <a:avLst/>
          </a:prstGeom>
          <a:ln>
            <a:round/>
          </a:ln>
          <a:extLst>
            <a:ext uri="{C572A759-6A51-4108-AA02-DFA0A04FC94B}">
              <ma14:wrappingTextBoxFlag xmlns:ma14="http://schemas.microsoft.com/office/mac/drawingml/2011/main" val="1"/>
            </a:ext>
          </a:extLst>
        </p:spPr>
        <p:txBody>
          <a:bodyPr lIns="0" tIns="0" rIns="0" bIns="0">
            <a:spAutoFit/>
          </a:bodyPr>
          <a:lstStyle>
            <a:lvl1pPr defTabSz="647700">
              <a:buClr>
                <a:srgbClr val="008F00"/>
              </a:buClr>
              <a:buFont typeface="Arial"/>
              <a:defRPr b="1" sz="2400">
                <a:solidFill>
                  <a:srgbClr val="008F00"/>
                </a:solidFill>
                <a:uFill>
                  <a:solidFill>
                    <a:srgbClr val="008F00"/>
                  </a:solidFill>
                </a:uFill>
                <a:latin typeface="+mn-lt"/>
                <a:ea typeface="+mn-ea"/>
                <a:cs typeface="+mn-cs"/>
                <a:sym typeface="Arial"/>
              </a:defRPr>
            </a:lvl1pPr>
          </a:lstStyle>
          <a:p>
            <a:pPr lvl="0">
              <a:defRPr b="0" sz="1800">
                <a:solidFill>
                  <a:srgbClr val="000000"/>
                </a:solidFill>
                <a:uFillTx/>
              </a:defRPr>
            </a:pPr>
            <a:r>
              <a:rPr b="1" sz="2400">
                <a:solidFill>
                  <a:srgbClr val="008F00"/>
                </a:solidFill>
                <a:uFill>
                  <a:solidFill>
                    <a:srgbClr val="008F00"/>
                  </a:solidFill>
                </a:uFill>
              </a:rPr>
              <a:t>Data</a:t>
            </a:r>
          </a:p>
        </p:txBody>
      </p:sp>
    </p:spTree>
  </p:cSld>
  <p:clrMapOvr>
    <a:masterClrMapping/>
  </p:clrMapOvr>
  <p:transition spd="med" advClick="1"/>
</p:sld>
</file>

<file path=ppt/slides/slide5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6" name="Shape 456"/>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97</a:t>
            </a:r>
          </a:p>
        </p:txBody>
      </p:sp>
      <p:sp>
        <p:nvSpPr>
          <p:cNvPr id="457" name="Shape 457"/>
          <p:cNvSpPr/>
          <p:nvPr/>
        </p:nvSpPr>
        <p:spPr>
          <a:xfrm>
            <a:off x="1384300" y="901699"/>
            <a:ext cx="6867525" cy="2826454"/>
          </a:xfrm>
          <a:prstGeom prst="rect">
            <a:avLst/>
          </a:prstGeom>
          <a:solidFill>
            <a:srgbClr val="FFFFFF"/>
          </a:solidFill>
          <a:ln w="12700">
            <a:miter lim="400000"/>
          </a:ln>
        </p:spPr>
        <p:txBody>
          <a:bodyPr lIns="34289" tIns="34289" rIns="34289" bIns="34289"/>
          <a:lstStyle/>
          <a:p>
            <a:pPr lvl="0" defTabSz="914400">
              <a:buClrTx/>
              <a:defRPr b="1" sz="1200">
                <a:uFillTx/>
              </a:defRPr>
            </a:pPr>
          </a:p>
        </p:txBody>
      </p:sp>
      <p:sp>
        <p:nvSpPr>
          <p:cNvPr id="458" name="Shape 458"/>
          <p:cNvSpPr/>
          <p:nvPr>
            <p:ph type="title"/>
          </p:nvPr>
        </p:nvSpPr>
        <p:spPr>
          <a:prstGeom prst="rect">
            <a:avLst/>
          </a:prstGeom>
        </p:spPr>
        <p:txBody>
          <a:bodyPr/>
          <a:lstStyle>
            <a:lvl1pPr>
              <a:lnSpc>
                <a:spcPct val="80000"/>
              </a:lnSpc>
              <a:defRPr sz="3000">
                <a:solidFill>
                  <a:srgbClr val="044872"/>
                </a:solidFill>
              </a:defRPr>
            </a:lvl1pPr>
          </a:lstStyle>
          <a:p>
            <a:pPr lvl="0">
              <a:defRPr b="0" sz="1800">
                <a:solidFill>
                  <a:srgbClr val="000000"/>
                </a:solidFill>
                <a:uFillTx/>
              </a:defRPr>
            </a:pPr>
            <a:r>
              <a:rPr b="1" sz="3000">
                <a:solidFill>
                  <a:srgbClr val="044872"/>
                </a:solidFill>
                <a:uFill>
                  <a:solidFill>
                    <a:srgbClr val="008F94"/>
                  </a:solidFill>
                </a:uFill>
              </a:rPr>
              <a:t>Regarding your Goals</a:t>
            </a:r>
          </a:p>
        </p:txBody>
      </p:sp>
      <p:sp>
        <p:nvSpPr>
          <p:cNvPr id="459" name="Shape 45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460" name="image.png"/>
          <p:cNvPicPr/>
          <p:nvPr/>
        </p:nvPicPr>
        <p:blipFill>
          <a:blip r:embed="rId2">
            <a:extLst/>
          </a:blip>
          <a:stretch>
            <a:fillRect/>
          </a:stretch>
        </p:blipFill>
        <p:spPr>
          <a:xfrm>
            <a:off x="1282071" y="899180"/>
            <a:ext cx="4348362" cy="2831492"/>
          </a:xfrm>
          <a:prstGeom prst="rect">
            <a:avLst/>
          </a:prstGeom>
          <a:ln w="12700">
            <a:miter lim="400000"/>
          </a:ln>
        </p:spPr>
      </p:pic>
      <p:sp>
        <p:nvSpPr>
          <p:cNvPr id="461" name="Shape 461"/>
          <p:cNvSpPr/>
          <p:nvPr/>
        </p:nvSpPr>
        <p:spPr>
          <a:xfrm>
            <a:off x="4937125" y="1117020"/>
            <a:ext cx="3126089" cy="711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defTabSz="914400">
              <a:buClrTx/>
              <a:defRPr>
                <a:uFillTx/>
              </a:defRPr>
            </a:pPr>
            <a:r>
              <a:rPr b="1" sz="1200"/>
              <a:t>1. Issue </a:t>
            </a:r>
            <a:br>
              <a:rPr b="1" sz="1200"/>
            </a:br>
            <a:r>
              <a:rPr b="1" sz="1200"/>
              <a:t>2. Object (process) </a:t>
            </a:r>
            <a:br>
              <a:rPr b="1" sz="1200"/>
            </a:br>
            <a:r>
              <a:rPr b="1" sz="1200"/>
              <a:t>3. Viewpoint</a:t>
            </a:r>
            <a:br>
              <a:rPr sz="1200"/>
            </a:br>
            <a:r>
              <a:rPr b="1" sz="1200"/>
              <a:t>4.  Purpose</a:t>
            </a:r>
          </a:p>
        </p:txBody>
      </p:sp>
    </p:spTree>
  </p:cSld>
  <p:clrMapOvr>
    <a:masterClrMapping/>
  </p:clrMapOvr>
  <p:transition spd="med" advClick="1"/>
</p:sld>
</file>

<file path=ppt/slides/slide5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3" name="Shape 463"/>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97</a:t>
            </a:r>
          </a:p>
        </p:txBody>
      </p:sp>
      <p:sp>
        <p:nvSpPr>
          <p:cNvPr id="464" name="Shape 464"/>
          <p:cNvSpPr/>
          <p:nvPr/>
        </p:nvSpPr>
        <p:spPr>
          <a:xfrm>
            <a:off x="1384300" y="901700"/>
            <a:ext cx="6867525" cy="2826453"/>
          </a:xfrm>
          <a:prstGeom prst="rect">
            <a:avLst/>
          </a:prstGeom>
          <a:solidFill>
            <a:srgbClr val="FFFFFF"/>
          </a:solidFill>
          <a:ln w="12700">
            <a:miter lim="400000"/>
          </a:ln>
        </p:spPr>
        <p:txBody>
          <a:bodyPr lIns="34289" tIns="34289" rIns="34289" bIns="34289"/>
          <a:lstStyle/>
          <a:p>
            <a:pPr lvl="0" defTabSz="914400">
              <a:buClrTx/>
              <a:defRPr b="1" sz="1200">
                <a:uFillTx/>
              </a:defRPr>
            </a:pPr>
          </a:p>
        </p:txBody>
      </p:sp>
      <p:sp>
        <p:nvSpPr>
          <p:cNvPr id="465" name="Shape 465"/>
          <p:cNvSpPr/>
          <p:nvPr>
            <p:ph type="title"/>
          </p:nvPr>
        </p:nvSpPr>
        <p:spPr>
          <a:prstGeom prst="rect">
            <a:avLst/>
          </a:prstGeom>
        </p:spPr>
        <p:txBody>
          <a:bodyPr/>
          <a:lstStyle>
            <a:lvl1pPr>
              <a:lnSpc>
                <a:spcPct val="80000"/>
              </a:lnSpc>
              <a:defRPr sz="3000">
                <a:solidFill>
                  <a:srgbClr val="044872"/>
                </a:solidFill>
              </a:defRPr>
            </a:lvl1pPr>
          </a:lstStyle>
          <a:p>
            <a:pPr lvl="0">
              <a:defRPr b="0" sz="1800">
                <a:solidFill>
                  <a:srgbClr val="000000"/>
                </a:solidFill>
                <a:uFillTx/>
              </a:defRPr>
            </a:pPr>
            <a:r>
              <a:rPr b="1" sz="3000">
                <a:solidFill>
                  <a:srgbClr val="044872"/>
                </a:solidFill>
                <a:uFill>
                  <a:solidFill>
                    <a:srgbClr val="008F94"/>
                  </a:solidFill>
                </a:uFill>
              </a:rPr>
              <a:t>Regarding your Goals</a:t>
            </a:r>
          </a:p>
        </p:txBody>
      </p:sp>
      <p:sp>
        <p:nvSpPr>
          <p:cNvPr id="466" name="Shape 46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467" name="image.png"/>
          <p:cNvPicPr/>
          <p:nvPr/>
        </p:nvPicPr>
        <p:blipFill>
          <a:blip r:embed="rId2">
            <a:extLst/>
          </a:blip>
          <a:stretch>
            <a:fillRect/>
          </a:stretch>
        </p:blipFill>
        <p:spPr>
          <a:xfrm>
            <a:off x="1282071" y="899180"/>
            <a:ext cx="4348362" cy="2831492"/>
          </a:xfrm>
          <a:prstGeom prst="rect">
            <a:avLst/>
          </a:prstGeom>
          <a:ln w="12700">
            <a:miter lim="400000"/>
          </a:ln>
        </p:spPr>
      </p:pic>
      <p:sp>
        <p:nvSpPr>
          <p:cNvPr id="468" name="Shape 468"/>
          <p:cNvSpPr/>
          <p:nvPr/>
        </p:nvSpPr>
        <p:spPr>
          <a:xfrm>
            <a:off x="4937125" y="1117020"/>
            <a:ext cx="3126089" cy="711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defTabSz="914400">
              <a:buClrTx/>
              <a:defRPr>
                <a:uFillTx/>
              </a:defRPr>
            </a:pPr>
            <a:r>
              <a:rPr b="1" sz="1200"/>
              <a:t>1. Issue |</a:t>
            </a:r>
            <a:r>
              <a:rPr sz="1200"/>
              <a:t> Timeliness</a:t>
            </a:r>
            <a:br>
              <a:rPr sz="1200"/>
            </a:br>
            <a:r>
              <a:rPr b="1" sz="1200"/>
              <a:t>2. Object (process) |</a:t>
            </a:r>
            <a:r>
              <a:rPr sz="1200"/>
              <a:t> Change request processing</a:t>
            </a:r>
            <a:br>
              <a:rPr sz="1200"/>
            </a:br>
            <a:r>
              <a:rPr b="1" sz="1200"/>
              <a:t>3. Viewpoint |</a:t>
            </a:r>
            <a:r>
              <a:rPr sz="1200"/>
              <a:t> Project manager</a:t>
            </a:r>
            <a:br>
              <a:rPr sz="1200"/>
            </a:br>
            <a:r>
              <a:rPr b="1" sz="1200"/>
              <a:t>4.  Purpose |</a:t>
            </a:r>
            <a:r>
              <a:rPr sz="1200"/>
              <a:t> Improve</a:t>
            </a:r>
          </a:p>
        </p:txBody>
      </p:sp>
    </p:spTree>
  </p:cSld>
  <p:clrMapOvr>
    <a:masterClrMapping/>
  </p:clrMapOvr>
  <p:transition spd="med" advClick="1"/>
</p:sld>
</file>

<file path=ppt/slides/slide5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0" name="Shape 470"/>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98</a:t>
            </a:r>
          </a:p>
        </p:txBody>
      </p:sp>
      <p:sp>
        <p:nvSpPr>
          <p:cNvPr id="471" name="Shape 47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472" name="image.png"/>
          <p:cNvPicPr/>
          <p:nvPr/>
        </p:nvPicPr>
        <p:blipFill>
          <a:blip r:embed="rId2">
            <a:extLst/>
          </a:blip>
          <a:stretch>
            <a:fillRect/>
          </a:stretch>
        </p:blipFill>
        <p:spPr>
          <a:xfrm>
            <a:off x="1524000" y="971550"/>
            <a:ext cx="6086475" cy="3200400"/>
          </a:xfrm>
          <a:prstGeom prst="rect">
            <a:avLst/>
          </a:prstGeom>
          <a:ln w="12700">
            <a:miter lim="400000"/>
          </a:ln>
        </p:spPr>
      </p:pic>
      <p:sp>
        <p:nvSpPr>
          <p:cNvPr id="473" name="Shape 473"/>
          <p:cNvSpPr/>
          <p:nvPr>
            <p:ph type="title"/>
          </p:nvPr>
        </p:nvSpPr>
        <p:spPr>
          <a:prstGeom prst="rect">
            <a:avLst/>
          </a:prstGeom>
        </p:spPr>
        <p:txBody>
          <a:bodyPr/>
          <a:lstStyle>
            <a:lvl1pPr>
              <a:lnSpc>
                <a:spcPct val="80000"/>
              </a:lnSpc>
              <a:defRPr sz="3000">
                <a:solidFill>
                  <a:srgbClr val="044872"/>
                </a:solidFill>
                <a:latin typeface="Calibri"/>
                <a:ea typeface="Calibri"/>
                <a:cs typeface="Calibri"/>
                <a:sym typeface="Calibri"/>
              </a:defRPr>
            </a:lvl1pPr>
          </a:lstStyle>
          <a:p>
            <a:pPr lvl="0">
              <a:defRPr b="0" sz="1800">
                <a:solidFill>
                  <a:srgbClr val="000000"/>
                </a:solidFill>
                <a:uFillTx/>
              </a:defRPr>
            </a:pPr>
            <a:r>
              <a:rPr b="1" sz="3000">
                <a:solidFill>
                  <a:srgbClr val="044872"/>
                </a:solidFill>
                <a:uFill>
                  <a:solidFill>
                    <a:srgbClr val="008F94"/>
                  </a:solidFill>
                </a:uFill>
              </a:rPr>
              <a:t>An Example</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07" name="Shape 107"/>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Provide an “Apply” Slide – Part </a:t>
            </a:r>
            <a:r>
              <a:rPr b="1" sz="2800" u="sng">
                <a:solidFill>
                  <a:srgbClr val="008F94"/>
                </a:solidFill>
                <a:uFill>
                  <a:solidFill>
                    <a:srgbClr val="008F94"/>
                  </a:solidFill>
                </a:uFill>
              </a:rPr>
              <a:t>2</a:t>
            </a:r>
          </a:p>
        </p:txBody>
      </p:sp>
      <p:sp>
        <p:nvSpPr>
          <p:cNvPr id="108" name="Shape 108"/>
          <p:cNvSpPr/>
          <p:nvPr>
            <p:ph type="body" idx="1"/>
          </p:nvPr>
        </p:nvSpPr>
        <p:spPr>
          <a:xfrm>
            <a:off x="369739" y="993691"/>
            <a:ext cx="8423386" cy="3532953"/>
          </a:xfrm>
          <a:prstGeom prst="rect">
            <a:avLst/>
          </a:prstGeom>
        </p:spPr>
        <p:txBody>
          <a:bodyPr/>
          <a:lstStyle/>
          <a:p>
            <a:pPr lvl="0">
              <a:lnSpc>
                <a:spcPct val="90000"/>
              </a:lnSpc>
              <a:defRPr sz="1800">
                <a:uFillTx/>
              </a:defRPr>
            </a:pPr>
            <a:r>
              <a:rPr sz="2100">
                <a:uFill>
                  <a:solidFill/>
                </a:uFill>
              </a:rPr>
              <a:t>Sessions focused primarily on people, process and technology issues (e.g., Data Security &amp; Privacy, GRC, Identity, etc. sessions), should provide:</a:t>
            </a:r>
            <a:endParaRPr sz="2100">
              <a:uFill>
                <a:solidFill/>
              </a:uFill>
            </a:endParaRPr>
          </a:p>
          <a:p>
            <a:pPr lvl="1">
              <a:lnSpc>
                <a:spcPct val="90000"/>
              </a:lnSpc>
              <a:defRPr sz="1800">
                <a:uFillTx/>
              </a:defRPr>
            </a:pPr>
            <a:r>
              <a:rPr sz="1900">
                <a:uFill>
                  <a:solidFill/>
                </a:uFill>
              </a:rPr>
              <a:t>1 – 2 specific immediate actions for attendees to take as a result of your session (e.g., issues to identify in their own environment, other individuals to collaborate with, etc.) </a:t>
            </a:r>
            <a:endParaRPr sz="1900">
              <a:uFill>
                <a:solidFill/>
              </a:uFill>
            </a:endParaRPr>
          </a:p>
          <a:p>
            <a:pPr lvl="1">
              <a:lnSpc>
                <a:spcPct val="90000"/>
              </a:lnSpc>
              <a:defRPr sz="1800">
                <a:uFillTx/>
              </a:defRPr>
            </a:pPr>
            <a:r>
              <a:rPr sz="1900">
                <a:uFill>
                  <a:solidFill/>
                </a:uFill>
              </a:rPr>
              <a:t>2 – 5 specific actions that attendees could implement within 3 months of returning to the office</a:t>
            </a:r>
            <a:endParaRPr sz="1900">
              <a:uFill>
                <a:solidFill/>
              </a:uFill>
            </a:endParaRPr>
          </a:p>
          <a:p>
            <a:pPr lvl="1">
              <a:lnSpc>
                <a:spcPct val="90000"/>
              </a:lnSpc>
              <a:defRPr sz="1800">
                <a:uFillTx/>
              </a:defRPr>
            </a:pPr>
            <a:r>
              <a:rPr sz="1900">
                <a:uFill>
                  <a:solidFill/>
                </a:uFill>
              </a:rPr>
              <a:t>NOTE: all can include specific considerations necessary (e.g., type of OS, type of network topology, specific protocols impacted, organizational structure, processes, etc.) to implement specific actions</a:t>
            </a:r>
          </a:p>
        </p:txBody>
      </p:sp>
      <p:sp>
        <p:nvSpPr>
          <p:cNvPr id="109" name="Shape 109"/>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6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5" name="Shape 475"/>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AN EXAMPLE - PATCH MANAGEMENT GQM SCORECARD</a:t>
            </a:r>
          </a:p>
        </p:txBody>
      </p:sp>
    </p:spTree>
  </p:cSld>
  <p:clrMapOvr>
    <a:masterClrMapping/>
  </p:clrMapOvr>
  <p:transition spd="med" advClick="1"/>
</p:sld>
</file>

<file path=ppt/slides/slide6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7" name="Shape 477"/>
          <p:cNvSpPr/>
          <p:nvPr>
            <p:ph type="title"/>
          </p:nvPr>
        </p:nvSpPr>
        <p:spPr>
          <a:prstGeom prst="rect">
            <a:avLst/>
          </a:prstGeom>
        </p:spPr>
        <p:txBody>
          <a:bodyPr/>
          <a:lstStyle/>
          <a:p>
            <a:pPr lvl="0"/>
          </a:p>
        </p:txBody>
      </p:sp>
      <p:sp>
        <p:nvSpPr>
          <p:cNvPr id="478" name="Shape 478"/>
          <p:cNvSpPr/>
          <p:nvPr>
            <p:ph type="body" idx="1"/>
          </p:nvPr>
        </p:nvSpPr>
        <p:spPr>
          <a:prstGeom prst="rect">
            <a:avLst/>
          </a:prstGeom>
        </p:spPr>
        <p:txBody>
          <a:bodyPr/>
          <a:lstStyle/>
          <a:p>
            <a:pPr lvl="0"/>
          </a:p>
        </p:txBody>
      </p:sp>
      <p:sp>
        <p:nvSpPr>
          <p:cNvPr id="479" name="Shape 47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480" name="Shape 480"/>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481" name="G0.pdf"/>
          <p:cNvPicPr/>
          <p:nvPr/>
        </p:nvPicPr>
        <p:blipFill>
          <a:blip r:embed="rId2">
            <a:extLst/>
          </a:blip>
          <a:stretch>
            <a:fillRect/>
          </a:stretch>
        </p:blipFill>
        <p:spPr>
          <a:xfrm>
            <a:off x="257545" y="-18056"/>
            <a:ext cx="3460112" cy="4477792"/>
          </a:xfrm>
          <a:prstGeom prst="rect">
            <a:avLst/>
          </a:prstGeom>
          <a:ln w="12700">
            <a:miter lim="400000"/>
          </a:ln>
        </p:spPr>
      </p:pic>
    </p:spTree>
  </p:cSld>
  <p:clrMapOvr>
    <a:masterClrMapping/>
  </p:clrMapOvr>
  <p:transition spd="med" advClick="1"/>
</p:sld>
</file>

<file path=ppt/slides/slide6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3" name="Shape 483"/>
          <p:cNvSpPr/>
          <p:nvPr>
            <p:ph type="title"/>
          </p:nvPr>
        </p:nvSpPr>
        <p:spPr>
          <a:prstGeom prst="rect">
            <a:avLst/>
          </a:prstGeom>
        </p:spPr>
        <p:txBody>
          <a:bodyPr/>
          <a:lstStyle/>
          <a:p>
            <a:pPr lvl="0"/>
          </a:p>
        </p:txBody>
      </p:sp>
      <p:sp>
        <p:nvSpPr>
          <p:cNvPr id="484" name="Shape 484"/>
          <p:cNvSpPr/>
          <p:nvPr>
            <p:ph type="body" idx="1"/>
          </p:nvPr>
        </p:nvSpPr>
        <p:spPr>
          <a:prstGeom prst="rect">
            <a:avLst/>
          </a:prstGeom>
        </p:spPr>
        <p:txBody>
          <a:bodyPr/>
          <a:lstStyle/>
          <a:p>
            <a:pPr lvl="0"/>
          </a:p>
        </p:txBody>
      </p:sp>
      <p:sp>
        <p:nvSpPr>
          <p:cNvPr id="485" name="Shape 48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486" name="Shape 486"/>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487" name="G1.pdf"/>
          <p:cNvPicPr/>
          <p:nvPr/>
        </p:nvPicPr>
        <p:blipFill>
          <a:blip r:embed="rId2">
            <a:extLst/>
          </a:blip>
          <a:stretch>
            <a:fillRect/>
          </a:stretch>
        </p:blipFill>
        <p:spPr>
          <a:xfrm>
            <a:off x="1257583" y="-1623072"/>
            <a:ext cx="7042005" cy="9113182"/>
          </a:xfrm>
          <a:prstGeom prst="rect">
            <a:avLst/>
          </a:prstGeom>
          <a:ln w="12700">
            <a:miter lim="400000"/>
          </a:ln>
        </p:spPr>
      </p:pic>
    </p:spTree>
  </p:cSld>
  <p:clrMapOvr>
    <a:masterClrMapping/>
  </p:clrMapOvr>
  <p:transition spd="med" advClick="1"/>
</p:sld>
</file>

<file path=ppt/slides/slide6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9" name="Shape 489"/>
          <p:cNvSpPr/>
          <p:nvPr>
            <p:ph type="title"/>
          </p:nvPr>
        </p:nvSpPr>
        <p:spPr>
          <a:prstGeom prst="rect">
            <a:avLst/>
          </a:prstGeom>
        </p:spPr>
        <p:txBody>
          <a:bodyPr/>
          <a:lstStyle/>
          <a:p>
            <a:pPr lvl="0"/>
          </a:p>
        </p:txBody>
      </p:sp>
      <p:sp>
        <p:nvSpPr>
          <p:cNvPr id="490" name="Shape 490"/>
          <p:cNvSpPr/>
          <p:nvPr>
            <p:ph type="body" idx="1"/>
          </p:nvPr>
        </p:nvSpPr>
        <p:spPr>
          <a:prstGeom prst="rect">
            <a:avLst/>
          </a:prstGeom>
        </p:spPr>
        <p:txBody>
          <a:bodyPr/>
          <a:lstStyle/>
          <a:p>
            <a:pPr lvl="0"/>
          </a:p>
        </p:txBody>
      </p:sp>
      <p:sp>
        <p:nvSpPr>
          <p:cNvPr id="491" name="Shape 49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492" name="Shape 492"/>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493" name="G2.pdf"/>
          <p:cNvPicPr/>
          <p:nvPr/>
        </p:nvPicPr>
        <p:blipFill>
          <a:blip r:embed="rId2">
            <a:extLst/>
          </a:blip>
          <a:stretch>
            <a:fillRect/>
          </a:stretch>
        </p:blipFill>
        <p:spPr>
          <a:xfrm>
            <a:off x="109802" y="-1208160"/>
            <a:ext cx="8875059" cy="6858001"/>
          </a:xfrm>
          <a:prstGeom prst="rect">
            <a:avLst/>
          </a:prstGeom>
          <a:ln w="12700">
            <a:miter lim="400000"/>
          </a:ln>
        </p:spPr>
      </p:pic>
    </p:spTree>
  </p:cSld>
  <p:clrMapOvr>
    <a:masterClrMapping/>
  </p:clrMapOvr>
  <p:transition spd="med" advClick="1"/>
</p:sld>
</file>

<file path=ppt/slides/slide6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5" name="Shape 495"/>
          <p:cNvSpPr/>
          <p:nvPr>
            <p:ph type="title"/>
          </p:nvPr>
        </p:nvSpPr>
        <p:spPr>
          <a:prstGeom prst="rect">
            <a:avLst/>
          </a:prstGeom>
        </p:spPr>
        <p:txBody>
          <a:bodyPr/>
          <a:lstStyle/>
          <a:p>
            <a:pPr lvl="0"/>
          </a:p>
        </p:txBody>
      </p:sp>
      <p:sp>
        <p:nvSpPr>
          <p:cNvPr id="496" name="Shape 496"/>
          <p:cNvSpPr/>
          <p:nvPr>
            <p:ph type="body" idx="1"/>
          </p:nvPr>
        </p:nvSpPr>
        <p:spPr>
          <a:prstGeom prst="rect">
            <a:avLst/>
          </a:prstGeom>
        </p:spPr>
        <p:txBody>
          <a:bodyPr/>
          <a:lstStyle/>
          <a:p>
            <a:pPr lvl="0"/>
          </a:p>
        </p:txBody>
      </p:sp>
      <p:sp>
        <p:nvSpPr>
          <p:cNvPr id="497" name="Shape 49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498" name="Shape 498"/>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499" name="G3.pdf"/>
          <p:cNvPicPr/>
          <p:nvPr/>
        </p:nvPicPr>
        <p:blipFill>
          <a:blip r:embed="rId2">
            <a:extLst/>
          </a:blip>
          <a:stretch>
            <a:fillRect/>
          </a:stretch>
        </p:blipFill>
        <p:spPr>
          <a:xfrm>
            <a:off x="-10915" y="-798580"/>
            <a:ext cx="8765520" cy="5259311"/>
          </a:xfrm>
          <a:prstGeom prst="rect">
            <a:avLst/>
          </a:prstGeom>
          <a:ln w="12700">
            <a:miter lim="400000"/>
          </a:ln>
        </p:spPr>
      </p:pic>
    </p:spTree>
  </p:cSld>
  <p:clrMapOvr>
    <a:masterClrMapping/>
  </p:clrMapOvr>
  <p:transition spd="med" advClick="1"/>
</p:sld>
</file>

<file path=ppt/slides/slide6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1" name="Shape 501"/>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The Measured CISO: </a:t>
            </a:r>
            <a:br>
              <a:rPr b="1" sz="2800">
                <a:solidFill>
                  <a:srgbClr val="008F94"/>
                </a:solidFill>
                <a:uFill>
                  <a:solidFill>
                    <a:srgbClr val="008F94"/>
                  </a:solidFill>
                </a:uFill>
              </a:rPr>
            </a:br>
            <a:r>
              <a:rPr b="1" sz="2800">
                <a:solidFill>
                  <a:srgbClr val="008F94"/>
                </a:solidFill>
                <a:uFill>
                  <a:solidFill>
                    <a:srgbClr val="008F94"/>
                  </a:solidFill>
                </a:uFill>
              </a:rPr>
              <a:t>Metrics &amp; The ISMS</a:t>
            </a:r>
          </a:p>
        </p:txBody>
      </p:sp>
    </p:spTree>
  </p:cSld>
  <p:clrMapOvr>
    <a:masterClrMapping/>
  </p:clrMapOvr>
  <p:transition spd="med" advClick="1"/>
</p:sld>
</file>

<file path=ppt/slides/slide6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3" name="Shape 503"/>
          <p:cNvSpPr/>
          <p:nvPr>
            <p:ph type="title"/>
          </p:nvPr>
        </p:nvSpPr>
        <p:spPr>
          <a:prstGeom prst="rect">
            <a:avLst/>
          </a:prstGeom>
        </p:spPr>
        <p:txBody>
          <a:bodyPr/>
          <a:lstStyle/>
          <a:p>
            <a:pPr lvl="0"/>
          </a:p>
        </p:txBody>
      </p:sp>
      <p:sp>
        <p:nvSpPr>
          <p:cNvPr id="504" name="Shape 504"/>
          <p:cNvSpPr/>
          <p:nvPr>
            <p:ph type="body" idx="1"/>
          </p:nvPr>
        </p:nvSpPr>
        <p:spPr>
          <a:prstGeom prst="rect">
            <a:avLst/>
          </a:prstGeom>
        </p:spPr>
        <p:txBody>
          <a:bodyPr/>
          <a:lstStyle/>
          <a:p>
            <a:pPr lvl="0"/>
          </a:p>
        </p:txBody>
      </p:sp>
      <p:sp>
        <p:nvSpPr>
          <p:cNvPr id="505" name="Shape 50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06" name="Shape 506"/>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507" name="nistcsf.png"/>
          <p:cNvPicPr/>
          <p:nvPr/>
        </p:nvPicPr>
        <p:blipFill>
          <a:blip r:embed="rId2">
            <a:extLst/>
          </a:blip>
          <a:stretch>
            <a:fillRect/>
          </a:stretch>
        </p:blipFill>
        <p:spPr>
          <a:xfrm>
            <a:off x="2157922" y="24020"/>
            <a:ext cx="4627292" cy="4393641"/>
          </a:xfrm>
          <a:prstGeom prst="rect">
            <a:avLst/>
          </a:prstGeom>
          <a:ln w="12700">
            <a:miter lim="400000"/>
          </a:ln>
        </p:spPr>
      </p:pic>
    </p:spTree>
  </p:cSld>
  <p:clrMapOvr>
    <a:masterClrMapping/>
  </p:clrMapOvr>
  <p:transition spd="med" advClick="1"/>
</p:sld>
</file>

<file path=ppt/slides/slide6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9" name="Shape 509"/>
          <p:cNvSpPr/>
          <p:nvPr>
            <p:ph type="title"/>
          </p:nvPr>
        </p:nvSpPr>
        <p:spPr>
          <a:prstGeom prst="rect">
            <a:avLst/>
          </a:prstGeom>
        </p:spPr>
        <p:txBody>
          <a:bodyPr/>
          <a:lstStyle/>
          <a:p>
            <a:pPr lvl="0"/>
          </a:p>
        </p:txBody>
      </p:sp>
      <p:sp>
        <p:nvSpPr>
          <p:cNvPr id="510" name="Shape 510"/>
          <p:cNvSpPr/>
          <p:nvPr>
            <p:ph type="body" idx="1"/>
          </p:nvPr>
        </p:nvSpPr>
        <p:spPr>
          <a:prstGeom prst="rect">
            <a:avLst/>
          </a:prstGeom>
        </p:spPr>
        <p:txBody>
          <a:bodyPr/>
          <a:lstStyle/>
          <a:p>
            <a:pPr lvl="0"/>
          </a:p>
        </p:txBody>
      </p:sp>
      <p:sp>
        <p:nvSpPr>
          <p:cNvPr id="511" name="Shape 51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12" name="Shape 512"/>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
        <p:nvSpPr>
          <p:cNvPr id="513" name="Shape 513"/>
          <p:cNvSpPr/>
          <p:nvPr/>
        </p:nvSpPr>
        <p:spPr>
          <a:xfrm>
            <a:off x="5638799" y="2032625"/>
            <a:ext cx="1356421" cy="224031"/>
          </a:xfrm>
          <a:prstGeom prst="roundRect">
            <a:avLst>
              <a:gd name="adj" fmla="val 47708"/>
            </a:avLst>
          </a:prstGeom>
          <a:solidFill>
            <a:srgbClr val="F5D328"/>
          </a:solidFill>
          <a:ln w="12700">
            <a:miter lim="400000"/>
          </a:ln>
          <a:effectLst>
            <a:outerShdw sx="100000" sy="100000" kx="0" ky="0" algn="b" rotWithShape="0" blurRad="38100" dist="25400" dir="5400000">
              <a:srgbClr val="000000">
                <a:alpha val="50000"/>
              </a:srgbClr>
            </a:outerShdw>
          </a:effectLst>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514" name="nistcsf_patching.png"/>
          <p:cNvPicPr/>
          <p:nvPr/>
        </p:nvPicPr>
        <p:blipFill>
          <a:blip r:embed="rId2">
            <a:extLst/>
          </a:blip>
          <a:stretch>
            <a:fillRect/>
          </a:stretch>
        </p:blipFill>
        <p:spPr>
          <a:xfrm>
            <a:off x="2152262" y="-31751"/>
            <a:ext cx="4883739" cy="4479782"/>
          </a:xfrm>
          <a:prstGeom prst="rect">
            <a:avLst/>
          </a:prstGeom>
          <a:ln w="12700">
            <a:miter lim="400000"/>
          </a:ln>
        </p:spPr>
      </p:pic>
    </p:spTree>
  </p:cSld>
  <p:clrMapOvr>
    <a:masterClrMapping/>
  </p:clrMapOvr>
  <p:transition spd="med" advClick="1"/>
</p:sld>
</file>

<file path=ppt/slides/slide6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6" name="Shape 516"/>
          <p:cNvSpPr/>
          <p:nvPr>
            <p:ph type="title"/>
          </p:nvPr>
        </p:nvSpPr>
        <p:spPr>
          <a:prstGeom prst="rect">
            <a:avLst/>
          </a:prstGeom>
        </p:spPr>
        <p:txBody>
          <a:bodyPr/>
          <a:lstStyle/>
          <a:p>
            <a:pPr lvl="0"/>
          </a:p>
        </p:txBody>
      </p:sp>
      <p:sp>
        <p:nvSpPr>
          <p:cNvPr id="517" name="Shape 517"/>
          <p:cNvSpPr/>
          <p:nvPr>
            <p:ph type="body" idx="1"/>
          </p:nvPr>
        </p:nvSpPr>
        <p:spPr>
          <a:prstGeom prst="rect">
            <a:avLst/>
          </a:prstGeom>
        </p:spPr>
        <p:txBody>
          <a:bodyPr/>
          <a:lstStyle/>
          <a:p>
            <a:pPr lvl="0"/>
          </a:p>
        </p:txBody>
      </p:sp>
      <p:sp>
        <p:nvSpPr>
          <p:cNvPr id="518" name="Shape 51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19" name="Shape 519"/>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520" name="nistcsf.png"/>
          <p:cNvPicPr/>
          <p:nvPr/>
        </p:nvPicPr>
        <p:blipFill>
          <a:blip r:embed="rId2">
            <a:extLst/>
          </a:blip>
          <a:stretch>
            <a:fillRect/>
          </a:stretch>
        </p:blipFill>
        <p:spPr>
          <a:xfrm>
            <a:off x="2157922" y="24020"/>
            <a:ext cx="4627292" cy="4393641"/>
          </a:xfrm>
          <a:prstGeom prst="rect">
            <a:avLst/>
          </a:prstGeom>
          <a:ln w="12700">
            <a:miter lim="400000"/>
          </a:ln>
        </p:spPr>
      </p:pic>
      <p:sp>
        <p:nvSpPr>
          <p:cNvPr id="521" name="Shape 521"/>
          <p:cNvSpPr/>
          <p:nvPr/>
        </p:nvSpPr>
        <p:spPr>
          <a:xfrm>
            <a:off x="6772312" y="768350"/>
            <a:ext cx="1940323" cy="2904981"/>
          </a:xfrm>
          <a:prstGeom prst="rect">
            <a:avLst/>
          </a:prstGeom>
          <a:solidFill>
            <a:srgbClr val="FFFFFF"/>
          </a:solidFill>
          <a:ln w="12700">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522" name="G0.pdf"/>
          <p:cNvPicPr/>
          <p:nvPr/>
        </p:nvPicPr>
        <p:blipFill>
          <a:blip r:embed="rId3">
            <a:extLst/>
          </a:blip>
          <a:stretch>
            <a:fillRect/>
          </a:stretch>
        </p:blipFill>
        <p:spPr>
          <a:xfrm>
            <a:off x="6594845" y="857141"/>
            <a:ext cx="2107535" cy="2727398"/>
          </a:xfrm>
          <a:prstGeom prst="rect">
            <a:avLst/>
          </a:prstGeom>
          <a:ln w="12700">
            <a:miter lim="400000"/>
          </a:ln>
        </p:spPr>
      </p:pic>
      <p:sp>
        <p:nvSpPr>
          <p:cNvPr id="523" name="Shape 523"/>
          <p:cNvSpPr/>
          <p:nvPr/>
        </p:nvSpPr>
        <p:spPr>
          <a:xfrm>
            <a:off x="5573613" y="2153955"/>
            <a:ext cx="1139677" cy="153610"/>
          </a:xfrm>
          <a:prstGeom prst="line">
            <a:avLst/>
          </a:prstGeom>
          <a:ln w="12700">
            <a:solidFill>
              <a:srgbClr val="0365C0"/>
            </a:solidFill>
            <a:custDash>
              <a:ds d="100000" sp="200000"/>
            </a:custDash>
            <a:miter lim="400000"/>
            <a:tailEnd type="arrow"/>
          </a:ln>
        </p:spPr>
        <p:txBody>
          <a:bodyPr lIns="0" tIns="0" rIns="0" bIns="0"/>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Tree>
  </p:cSld>
  <p:clrMapOvr>
    <a:masterClrMapping/>
  </p:clrMapOvr>
  <p:transition spd="med" advClick="1"/>
</p:sld>
</file>

<file path=ppt/slides/slide6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5" name="Shape 525"/>
          <p:cNvSpPr/>
          <p:nvPr>
            <p:ph type="title"/>
          </p:nvPr>
        </p:nvSpPr>
        <p:spPr>
          <a:prstGeom prst="rect">
            <a:avLst/>
          </a:prstGeom>
        </p:spPr>
        <p:txBody>
          <a:bodyPr/>
          <a:lstStyle/>
          <a:p>
            <a:pPr lvl="0"/>
          </a:p>
        </p:txBody>
      </p:sp>
      <p:sp>
        <p:nvSpPr>
          <p:cNvPr id="526" name="Shape 526"/>
          <p:cNvSpPr/>
          <p:nvPr>
            <p:ph type="body" idx="1"/>
          </p:nvPr>
        </p:nvSpPr>
        <p:spPr>
          <a:prstGeom prst="rect">
            <a:avLst/>
          </a:prstGeom>
        </p:spPr>
        <p:txBody>
          <a:bodyPr/>
          <a:lstStyle/>
          <a:p>
            <a:pPr lvl="0"/>
          </a:p>
        </p:txBody>
      </p:sp>
      <p:sp>
        <p:nvSpPr>
          <p:cNvPr id="527" name="Shape 52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28" name="Shape 528"/>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
        <p:nvSpPr>
          <p:cNvPr id="529" name="Shape 529"/>
          <p:cNvSpPr/>
          <p:nvPr/>
        </p:nvSpPr>
        <p:spPr>
          <a:xfrm>
            <a:off x="300142" y="126990"/>
            <a:ext cx="5093297" cy="2125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a:uFillTx/>
              </a:defRPr>
            </a:pPr>
            <a:r>
              <a:rPr sz="800">
                <a:uFill>
                  <a:solidFill/>
                </a:uFill>
                <a:latin typeface="+mn-lt"/>
                <a:ea typeface="+mn-ea"/>
                <a:cs typeface="+mn-cs"/>
                <a:sym typeface="Arial"/>
              </a:rPr>
              <a:t>Work of Rafeeq Rehman: </a:t>
            </a:r>
            <a:r>
              <a:rPr sz="800" u="sng">
                <a:uFill>
                  <a:solidFill/>
                </a:uFill>
                <a:latin typeface="+mn-lt"/>
                <a:ea typeface="+mn-ea"/>
                <a:cs typeface="+mn-cs"/>
                <a:sym typeface="Arial"/>
                <a:hlinkClick r:id="rId2" invalidUrl="" action="" tgtFrame="" tooltip="" history="1" highlightClick="0" endSnd="0"/>
              </a:rPr>
              <a:t>http://rafeeqrehman.com/2014/12/14/latest-update-to-ciso-responsibilities-mind-map/</a:t>
            </a:r>
          </a:p>
        </p:txBody>
      </p:sp>
      <p:pic>
        <p:nvPicPr>
          <p:cNvPr id="530" name="CISO_Job-802x1024.png"/>
          <p:cNvPicPr/>
          <p:nvPr/>
        </p:nvPicPr>
        <p:blipFill>
          <a:blip r:embed="rId3">
            <a:extLst/>
          </a:blip>
          <a:stretch>
            <a:fillRect/>
          </a:stretch>
        </p:blipFill>
        <p:spPr>
          <a:xfrm>
            <a:off x="2672097" y="51326"/>
            <a:ext cx="3398341" cy="4339029"/>
          </a:xfrm>
          <a:prstGeom prst="rect">
            <a:avLst/>
          </a:prstGeom>
          <a:ln w="12700">
            <a:miter lim="400000"/>
          </a:ln>
        </p:spPr>
      </p:pic>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11" name="Shape 111"/>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Provide an “Apply” Slide – Part </a:t>
            </a:r>
            <a:r>
              <a:rPr b="1" sz="2800" u="sng">
                <a:solidFill>
                  <a:srgbClr val="008F94"/>
                </a:solidFill>
                <a:uFill>
                  <a:solidFill>
                    <a:srgbClr val="008F94"/>
                  </a:solidFill>
                </a:uFill>
              </a:rPr>
              <a:t>2</a:t>
            </a:r>
            <a:r>
              <a:rPr b="1" sz="2800">
                <a:solidFill>
                  <a:srgbClr val="008F94"/>
                </a:solidFill>
                <a:uFill>
                  <a:solidFill>
                    <a:srgbClr val="008F94"/>
                  </a:solidFill>
                </a:uFill>
              </a:rPr>
              <a:t> continued…</a:t>
            </a:r>
          </a:p>
        </p:txBody>
      </p:sp>
      <p:sp>
        <p:nvSpPr>
          <p:cNvPr id="112" name="Shape 112"/>
          <p:cNvSpPr/>
          <p:nvPr>
            <p:ph type="body" idx="1"/>
          </p:nvPr>
        </p:nvSpPr>
        <p:spPr>
          <a:xfrm>
            <a:off x="369739" y="993689"/>
            <a:ext cx="8423386" cy="3542024"/>
          </a:xfrm>
          <a:prstGeom prst="rect">
            <a:avLst/>
          </a:prstGeom>
        </p:spPr>
        <p:txBody>
          <a:bodyPr/>
          <a:lstStyle/>
          <a:p>
            <a:pPr lvl="0">
              <a:defRPr sz="1800">
                <a:uFillTx/>
              </a:defRPr>
            </a:pPr>
            <a:r>
              <a:rPr sz="2100">
                <a:uFill>
                  <a:solidFill/>
                </a:uFill>
              </a:rPr>
              <a:t>Sessions focused primarily on potential threats (e.g., Hackers &amp; Threats sessions), should provide:</a:t>
            </a:r>
            <a:endParaRPr sz="2100">
              <a:uFill>
                <a:solidFill/>
              </a:uFill>
            </a:endParaRPr>
          </a:p>
          <a:p>
            <a:pPr lvl="1">
              <a:defRPr sz="1800">
                <a:uFillTx/>
              </a:defRPr>
            </a:pPr>
            <a:r>
              <a:rPr sz="1900">
                <a:uFill>
                  <a:solidFill/>
                </a:uFill>
              </a:rPr>
              <a:t>Specific information about the threat(s) that attendees can use to validate their organization’s exposure to the threat(s) discussed </a:t>
            </a:r>
            <a:endParaRPr sz="1900">
              <a:uFill>
                <a:solidFill/>
              </a:uFill>
            </a:endParaRPr>
          </a:p>
          <a:p>
            <a:pPr lvl="1">
              <a:defRPr sz="1800">
                <a:uFillTx/>
              </a:defRPr>
            </a:pPr>
            <a:r>
              <a:rPr sz="1900">
                <a:uFill>
                  <a:solidFill/>
                </a:uFill>
              </a:rPr>
              <a:t>Specific remediation actions for the threat(s) discussed</a:t>
            </a:r>
          </a:p>
        </p:txBody>
      </p:sp>
      <p:sp>
        <p:nvSpPr>
          <p:cNvPr id="113" name="Shape 113"/>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7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2" name="Shape 532"/>
          <p:cNvSpPr/>
          <p:nvPr>
            <p:ph type="title"/>
          </p:nvPr>
        </p:nvSpPr>
        <p:spPr>
          <a:prstGeom prst="rect">
            <a:avLst/>
          </a:prstGeom>
        </p:spPr>
        <p:txBody>
          <a:bodyPr/>
          <a:lstStyle/>
          <a:p>
            <a:pPr lvl="0"/>
          </a:p>
        </p:txBody>
      </p:sp>
      <p:sp>
        <p:nvSpPr>
          <p:cNvPr id="533" name="Shape 533"/>
          <p:cNvSpPr/>
          <p:nvPr>
            <p:ph type="body" idx="1"/>
          </p:nvPr>
        </p:nvSpPr>
        <p:spPr>
          <a:prstGeom prst="rect">
            <a:avLst/>
          </a:prstGeom>
        </p:spPr>
        <p:txBody>
          <a:bodyPr/>
          <a:lstStyle/>
          <a:p>
            <a:pPr lvl="0"/>
          </a:p>
        </p:txBody>
      </p:sp>
      <p:sp>
        <p:nvSpPr>
          <p:cNvPr id="534" name="Shape 53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35" name="Shape 535"/>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
        <p:nvSpPr>
          <p:cNvPr id="536" name="Shape 536"/>
          <p:cNvSpPr/>
          <p:nvPr/>
        </p:nvSpPr>
        <p:spPr>
          <a:xfrm>
            <a:off x="300142" y="126990"/>
            <a:ext cx="5093297" cy="2125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a:uFillTx/>
              </a:defRPr>
            </a:pPr>
            <a:r>
              <a:rPr sz="800">
                <a:uFill>
                  <a:solidFill/>
                </a:uFill>
                <a:latin typeface="+mn-lt"/>
                <a:ea typeface="+mn-ea"/>
                <a:cs typeface="+mn-cs"/>
                <a:sym typeface="Arial"/>
              </a:rPr>
              <a:t>Work of Rafeeq Rehman: </a:t>
            </a:r>
            <a:r>
              <a:rPr sz="800" u="sng">
                <a:uFill>
                  <a:solidFill/>
                </a:uFill>
                <a:latin typeface="+mn-lt"/>
                <a:ea typeface="+mn-ea"/>
                <a:cs typeface="+mn-cs"/>
                <a:sym typeface="Arial"/>
                <a:hlinkClick r:id="rId2" invalidUrl="" action="" tgtFrame="" tooltip="" history="1" highlightClick="0" endSnd="0"/>
              </a:rPr>
              <a:t>http://rafeeqrehman.com/2014/12/14/latest-update-to-ciso-responsibilities-mind-map/</a:t>
            </a:r>
          </a:p>
        </p:txBody>
      </p:sp>
      <p:pic>
        <p:nvPicPr>
          <p:cNvPr id="537" name="CISO_Job-802x1024.png"/>
          <p:cNvPicPr/>
          <p:nvPr/>
        </p:nvPicPr>
        <p:blipFill>
          <a:blip r:embed="rId3">
            <a:extLst/>
          </a:blip>
          <a:stretch>
            <a:fillRect/>
          </a:stretch>
        </p:blipFill>
        <p:spPr>
          <a:xfrm>
            <a:off x="2672097" y="51326"/>
            <a:ext cx="3398341" cy="4339029"/>
          </a:xfrm>
          <a:prstGeom prst="rect">
            <a:avLst/>
          </a:prstGeom>
          <a:ln w="12700">
            <a:miter lim="400000"/>
          </a:ln>
        </p:spPr>
      </p:pic>
      <p:sp>
        <p:nvSpPr>
          <p:cNvPr id="538" name="Shape 538"/>
          <p:cNvSpPr/>
          <p:nvPr/>
        </p:nvSpPr>
        <p:spPr>
          <a:xfrm>
            <a:off x="4978400" y="1308725"/>
            <a:ext cx="1294417" cy="301912"/>
          </a:xfrm>
          <a:prstGeom prst="roundRect">
            <a:avLst>
              <a:gd name="adj" fmla="val 33783"/>
            </a:avLst>
          </a:prstGeom>
          <a:solidFill>
            <a:srgbClr val="F5D328"/>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0" tIns="0" rIns="0" bIns="0" anchor="ctr"/>
          <a:lstStyle>
            <a:lvl1pPr algn="ctr" defTabSz="584200">
              <a:defRPr b="1" sz="900">
                <a:uFillTx/>
                <a:latin typeface="+mn-lt"/>
                <a:ea typeface="+mn-ea"/>
                <a:cs typeface="+mn-cs"/>
                <a:sym typeface="Arial"/>
              </a:defRPr>
            </a:lvl1pPr>
          </a:lstStyle>
          <a:p>
            <a:pPr lvl="0">
              <a:defRPr b="0" sz="1800"/>
            </a:pPr>
            <a:r>
              <a:rPr b="1" sz="900"/>
              <a:t>Patching LIVES Here</a:t>
            </a:r>
          </a:p>
        </p:txBody>
      </p:sp>
    </p:spTree>
  </p:cSld>
  <p:clrMapOvr>
    <a:masterClrMapping/>
  </p:clrMapOvr>
  <p:transition spd="med" advClick="1"/>
</p:sld>
</file>

<file path=ppt/slides/slide7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0" name="Shape 540"/>
          <p:cNvSpPr/>
          <p:nvPr>
            <p:ph type="title"/>
          </p:nvPr>
        </p:nvSpPr>
        <p:spPr>
          <a:prstGeom prst="rect">
            <a:avLst/>
          </a:prstGeom>
        </p:spPr>
        <p:txBody>
          <a:bodyPr/>
          <a:lstStyle/>
          <a:p>
            <a:pPr lvl="0"/>
          </a:p>
        </p:txBody>
      </p:sp>
      <p:sp>
        <p:nvSpPr>
          <p:cNvPr id="541" name="Shape 541"/>
          <p:cNvSpPr/>
          <p:nvPr>
            <p:ph type="body" idx="1"/>
          </p:nvPr>
        </p:nvSpPr>
        <p:spPr>
          <a:prstGeom prst="rect">
            <a:avLst/>
          </a:prstGeom>
        </p:spPr>
        <p:txBody>
          <a:bodyPr/>
          <a:lstStyle/>
          <a:p>
            <a:pPr lvl="0"/>
          </a:p>
        </p:txBody>
      </p:sp>
      <p:sp>
        <p:nvSpPr>
          <p:cNvPr id="542" name="Shape 54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43" name="Shape 543"/>
          <p:cNvSpPr/>
          <p:nvPr/>
        </p:nvSpPr>
        <p:spPr>
          <a:xfrm>
            <a:off x="-25400" y="-19050"/>
            <a:ext cx="9194800" cy="4479781"/>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
        <p:nvSpPr>
          <p:cNvPr id="544" name="Shape 544"/>
          <p:cNvSpPr/>
          <p:nvPr/>
        </p:nvSpPr>
        <p:spPr>
          <a:xfrm>
            <a:off x="300142" y="126990"/>
            <a:ext cx="5093297" cy="2125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a:uFillTx/>
              </a:defRPr>
            </a:pPr>
            <a:r>
              <a:rPr sz="800">
                <a:uFill>
                  <a:solidFill/>
                </a:uFill>
                <a:latin typeface="+mn-lt"/>
                <a:ea typeface="+mn-ea"/>
                <a:cs typeface="+mn-cs"/>
                <a:sym typeface="Arial"/>
              </a:rPr>
              <a:t>Work of Rafeeq Rehman: </a:t>
            </a:r>
            <a:r>
              <a:rPr sz="800" u="sng">
                <a:uFill>
                  <a:solidFill/>
                </a:uFill>
                <a:latin typeface="+mn-lt"/>
                <a:ea typeface="+mn-ea"/>
                <a:cs typeface="+mn-cs"/>
                <a:sym typeface="Arial"/>
                <a:hlinkClick r:id="rId2" invalidUrl="" action="" tgtFrame="" tooltip="" history="1" highlightClick="0" endSnd="0"/>
              </a:rPr>
              <a:t>http://rafeeqrehman.com/2014/12/14/latest-update-to-ciso-responsibilities-mind-map/</a:t>
            </a:r>
          </a:p>
        </p:txBody>
      </p:sp>
      <p:pic>
        <p:nvPicPr>
          <p:cNvPr id="545" name="CISO_Job-802x1024.png"/>
          <p:cNvPicPr/>
          <p:nvPr/>
        </p:nvPicPr>
        <p:blipFill>
          <a:blip r:embed="rId3">
            <a:extLst/>
          </a:blip>
          <a:stretch>
            <a:fillRect/>
          </a:stretch>
        </p:blipFill>
        <p:spPr>
          <a:xfrm>
            <a:off x="2672097" y="51326"/>
            <a:ext cx="3398341" cy="4339029"/>
          </a:xfrm>
          <a:prstGeom prst="rect">
            <a:avLst/>
          </a:prstGeom>
          <a:ln w="12700">
            <a:miter lim="400000"/>
          </a:ln>
        </p:spPr>
      </p:pic>
      <p:sp>
        <p:nvSpPr>
          <p:cNvPr id="546" name="Shape 546"/>
          <p:cNvSpPr/>
          <p:nvPr/>
        </p:nvSpPr>
        <p:spPr>
          <a:xfrm>
            <a:off x="6772312" y="768350"/>
            <a:ext cx="1940323" cy="2904981"/>
          </a:xfrm>
          <a:prstGeom prst="rect">
            <a:avLst/>
          </a:prstGeom>
          <a:solidFill>
            <a:srgbClr val="FFFFFF"/>
          </a:solidFill>
          <a:ln w="12700">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pic>
        <p:nvPicPr>
          <p:cNvPr id="547" name="G0.pdf"/>
          <p:cNvPicPr/>
          <p:nvPr/>
        </p:nvPicPr>
        <p:blipFill>
          <a:blip r:embed="rId4">
            <a:extLst/>
          </a:blip>
          <a:stretch>
            <a:fillRect/>
          </a:stretch>
        </p:blipFill>
        <p:spPr>
          <a:xfrm>
            <a:off x="6594845" y="857141"/>
            <a:ext cx="2107535" cy="2727398"/>
          </a:xfrm>
          <a:prstGeom prst="rect">
            <a:avLst/>
          </a:prstGeom>
          <a:ln w="12700">
            <a:miter lim="400000"/>
          </a:ln>
        </p:spPr>
      </p:pic>
      <p:sp>
        <p:nvSpPr>
          <p:cNvPr id="548" name="Shape 548"/>
          <p:cNvSpPr/>
          <p:nvPr/>
        </p:nvSpPr>
        <p:spPr>
          <a:xfrm>
            <a:off x="4944070" y="1318732"/>
            <a:ext cx="1769220" cy="988833"/>
          </a:xfrm>
          <a:prstGeom prst="line">
            <a:avLst/>
          </a:prstGeom>
          <a:ln w="12700">
            <a:solidFill>
              <a:srgbClr val="0365C0"/>
            </a:solidFill>
            <a:custDash>
              <a:ds d="100000" sp="200000"/>
            </a:custDash>
            <a:miter lim="400000"/>
            <a:tailEnd type="arrow"/>
          </a:ln>
        </p:spPr>
        <p:txBody>
          <a:bodyPr lIns="0" tIns="0" rIns="0" bIns="0"/>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spTree>
  </p:cSld>
  <p:clrMapOvr>
    <a:masterClrMapping/>
  </p:clrMapOvr>
  <p:transition spd="med" advClick="1"/>
</p:sld>
</file>

<file path=ppt/slides/slide7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0" name="Shape 550"/>
          <p:cNvSpPr/>
          <p:nvPr/>
        </p:nvSpPr>
        <p:spPr>
          <a:xfrm>
            <a:off x="475546" y="4083768"/>
            <a:ext cx="8222366" cy="97506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lvl="0" algn="ctr">
              <a:lnSpc>
                <a:spcPts val="1800"/>
              </a:lnSpc>
              <a:buClr>
                <a:srgbClr val="1B8E91"/>
              </a:buClr>
              <a:defRPr>
                <a:uFillTx/>
              </a:defRPr>
            </a:pPr>
            <a:r>
              <a:rPr sz="1400">
                <a:uFill>
                  <a:solidFill/>
                </a:uFill>
                <a:latin typeface="+mn-lt"/>
                <a:ea typeface="+mn-ea"/>
                <a:cs typeface="+mn-cs"/>
                <a:sym typeface="Arial"/>
              </a:rPr>
              <a:t>Speaker’s Title</a:t>
            </a:r>
            <a:br>
              <a:rPr sz="1400">
                <a:uFill>
                  <a:solidFill/>
                </a:uFill>
                <a:latin typeface="+mn-lt"/>
                <a:ea typeface="+mn-ea"/>
                <a:cs typeface="+mn-cs"/>
                <a:sym typeface="Arial"/>
              </a:rPr>
            </a:br>
            <a:r>
              <a:rPr sz="1400">
                <a:uFill>
                  <a:solidFill/>
                </a:uFill>
                <a:latin typeface="+mn-lt"/>
                <a:ea typeface="+mn-ea"/>
                <a:cs typeface="+mn-cs"/>
                <a:sym typeface="Arial"/>
              </a:rPr>
              <a:t>Company / Organization</a:t>
            </a:r>
            <a:br>
              <a:rPr sz="1400">
                <a:uFill>
                  <a:solidFill/>
                </a:uFill>
                <a:latin typeface="+mn-lt"/>
                <a:ea typeface="+mn-ea"/>
                <a:cs typeface="+mn-cs"/>
                <a:sym typeface="Arial"/>
              </a:rPr>
            </a:br>
            <a:r>
              <a:rPr sz="1400">
                <a:uFill>
                  <a:solidFill/>
                </a:uFill>
                <a:latin typeface="+mn-lt"/>
                <a:ea typeface="+mn-ea"/>
                <a:cs typeface="+mn-cs"/>
                <a:sym typeface="Arial"/>
              </a:rPr>
              <a:t>@Twitter handle</a:t>
            </a:r>
          </a:p>
        </p:txBody>
      </p:sp>
      <p:sp>
        <p:nvSpPr>
          <p:cNvPr id="551" name="Shape 551"/>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99</a:t>
            </a:r>
          </a:p>
        </p:txBody>
      </p:sp>
      <p:sp>
        <p:nvSpPr>
          <p:cNvPr id="552" name="Shape 552"/>
          <p:cNvSpPr/>
          <p:nvPr>
            <p:ph type="title"/>
          </p:nvPr>
        </p:nvSpPr>
        <p:spPr>
          <a:prstGeom prst="rect">
            <a:avLst/>
          </a:prstGeom>
        </p:spPr>
        <p:txBody>
          <a:bodyPr/>
          <a:lstStyle>
            <a:lvl1pPr>
              <a:lnSpc>
                <a:spcPct val="80000"/>
              </a:lnSpc>
              <a:defRPr sz="3000">
                <a:solidFill>
                  <a:srgbClr val="044872"/>
                </a:solidFill>
                <a:latin typeface="Calibri"/>
                <a:ea typeface="Calibri"/>
                <a:cs typeface="Calibri"/>
                <a:sym typeface="Calibri"/>
              </a:defRPr>
            </a:lvl1pPr>
          </a:lstStyle>
          <a:p>
            <a:pPr lvl="0">
              <a:defRPr b="0" sz="1800">
                <a:solidFill>
                  <a:srgbClr val="000000"/>
                </a:solidFill>
                <a:uFillTx/>
              </a:defRPr>
            </a:pPr>
            <a:r>
              <a:rPr b="1" sz="3000">
                <a:solidFill>
                  <a:srgbClr val="044872"/>
                </a:solidFill>
                <a:uFill>
                  <a:solidFill>
                    <a:srgbClr val="008F94"/>
                  </a:solidFill>
                </a:uFill>
              </a:rPr>
              <a:t>A Note On GQM</a:t>
            </a:r>
          </a:p>
        </p:txBody>
      </p:sp>
      <p:sp>
        <p:nvSpPr>
          <p:cNvPr id="553" name="Shape 553"/>
          <p:cNvSpPr/>
          <p:nvPr>
            <p:ph type="body" idx="1"/>
          </p:nvPr>
        </p:nvSpPr>
        <p:spPr>
          <a:prstGeom prst="rect">
            <a:avLst/>
          </a:prstGeom>
        </p:spPr>
        <p:txBody>
          <a:bodyPr/>
          <a:lstStyle/>
          <a:p>
            <a:pPr lvl="0" marL="787853" indent="-673553">
              <a:buClr>
                <a:srgbClr val="EA5F00"/>
              </a:buClr>
              <a:buFont typeface="Helvetica"/>
              <a:buChar char="●"/>
              <a:defRPr sz="1800">
                <a:uFillTx/>
              </a:defRPr>
            </a:pPr>
            <a:r>
              <a:rPr b="1" sz="2200">
                <a:uFill>
                  <a:solidFill/>
                </a:uFill>
                <a:latin typeface="Calibri"/>
                <a:ea typeface="Calibri"/>
                <a:cs typeface="Calibri"/>
                <a:sym typeface="Calibri"/>
              </a:rPr>
              <a:t>Works really well in conjunction with a Balanced Scorecard</a:t>
            </a:r>
            <a:endParaRPr b="1" sz="2200">
              <a:uFill>
                <a:solidFill/>
              </a:uFill>
              <a:latin typeface="Calibri"/>
              <a:ea typeface="Calibri"/>
              <a:cs typeface="Calibri"/>
              <a:sym typeface="Calibri"/>
            </a:endParaRPr>
          </a:p>
          <a:p>
            <a:pPr lvl="0" marL="787853" indent="-673553">
              <a:spcBef>
                <a:spcPts val="600"/>
              </a:spcBef>
              <a:buClr>
                <a:srgbClr val="EA5F00"/>
              </a:buClr>
              <a:buFont typeface="Helvetica"/>
              <a:buChar char="●"/>
              <a:defRPr sz="1800">
                <a:uFillTx/>
              </a:defRPr>
            </a:pPr>
            <a:r>
              <a:rPr b="1" sz="2200">
                <a:uFill>
                  <a:solidFill/>
                </a:uFill>
                <a:latin typeface="Calibri"/>
                <a:ea typeface="Calibri"/>
                <a:cs typeface="Calibri"/>
                <a:sym typeface="Calibri"/>
              </a:rPr>
              <a:t>Can be used well with COBIT</a:t>
            </a:r>
            <a:r>
              <a:rPr sz="2200">
                <a:uFill>
                  <a:solidFill/>
                </a:uFill>
              </a:rPr>
              <a:t>’</a:t>
            </a:r>
            <a:r>
              <a:rPr b="1" sz="2200">
                <a:uFill>
                  <a:solidFill/>
                </a:uFill>
                <a:latin typeface="Calibri"/>
                <a:ea typeface="Calibri"/>
                <a:cs typeface="Calibri"/>
                <a:sym typeface="Calibri"/>
              </a:rPr>
              <a:t>s concepts of outcome measures and performance indicators</a:t>
            </a:r>
            <a:endParaRPr b="1" sz="2200">
              <a:uFill>
                <a:solidFill/>
              </a:uFill>
              <a:latin typeface="Calibri"/>
              <a:ea typeface="Calibri"/>
              <a:cs typeface="Calibri"/>
              <a:sym typeface="Calibri"/>
            </a:endParaRPr>
          </a:p>
          <a:p>
            <a:pPr lvl="0" marL="787853" indent="-673553">
              <a:spcBef>
                <a:spcPts val="600"/>
              </a:spcBef>
              <a:buClr>
                <a:srgbClr val="EA5F00"/>
              </a:buClr>
              <a:buFont typeface="Helvetica"/>
              <a:buChar char="●"/>
              <a:defRPr sz="1800">
                <a:uFillTx/>
              </a:defRPr>
            </a:pPr>
            <a:r>
              <a:rPr b="1" sz="2200">
                <a:uFill>
                  <a:solidFill/>
                </a:uFill>
                <a:latin typeface="Calibri"/>
                <a:ea typeface="Calibri"/>
                <a:cs typeface="Calibri"/>
                <a:sym typeface="Calibri"/>
              </a:rPr>
              <a:t>More importantly, it can work in your environment with, say, VERIS categories.</a:t>
            </a:r>
          </a:p>
        </p:txBody>
      </p:sp>
      <p:sp>
        <p:nvSpPr>
          <p:cNvPr id="554" name="Shape 55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7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6" name="Shape 556"/>
          <p:cNvSpPr/>
          <p:nvPr/>
        </p:nvSpPr>
        <p:spPr>
          <a:xfrm>
            <a:off x="1348977" y="4843462"/>
            <a:ext cx="25190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100</a:t>
            </a:r>
          </a:p>
        </p:txBody>
      </p:sp>
      <p:sp>
        <p:nvSpPr>
          <p:cNvPr id="557" name="Shape 557"/>
          <p:cNvSpPr/>
          <p:nvPr>
            <p:ph type="title"/>
          </p:nvPr>
        </p:nvSpPr>
        <p:spPr>
          <a:prstGeom prst="rect">
            <a:avLst/>
          </a:prstGeom>
        </p:spPr>
        <p:txBody>
          <a:bodyPr/>
          <a:lstStyle>
            <a:lvl1pPr>
              <a:lnSpc>
                <a:spcPct val="80000"/>
              </a:lnSpc>
              <a:defRPr sz="3000">
                <a:solidFill>
                  <a:srgbClr val="044872"/>
                </a:solidFill>
                <a:latin typeface="Calibri"/>
                <a:ea typeface="Calibri"/>
                <a:cs typeface="Calibri"/>
                <a:sym typeface="Calibri"/>
              </a:defRPr>
            </a:lvl1pPr>
          </a:lstStyle>
          <a:p>
            <a:pPr lvl="0">
              <a:defRPr b="0" sz="1800">
                <a:solidFill>
                  <a:srgbClr val="000000"/>
                </a:solidFill>
                <a:uFillTx/>
              </a:defRPr>
            </a:pPr>
            <a:r>
              <a:rPr b="1" sz="3000">
                <a:solidFill>
                  <a:srgbClr val="044872"/>
                </a:solidFill>
                <a:uFill>
                  <a:solidFill>
                    <a:srgbClr val="008F94"/>
                  </a:solidFill>
                </a:uFill>
              </a:rPr>
              <a:t>Scorecarding</a:t>
            </a:r>
          </a:p>
        </p:txBody>
      </p:sp>
      <p:sp>
        <p:nvSpPr>
          <p:cNvPr id="558" name="Shape 558"/>
          <p:cNvSpPr/>
          <p:nvPr>
            <p:ph type="body" idx="1"/>
          </p:nvPr>
        </p:nvSpPr>
        <p:spPr>
          <a:prstGeom prst="rect">
            <a:avLst/>
          </a:prstGeom>
        </p:spPr>
        <p:txBody>
          <a:bodyPr/>
          <a:lstStyle/>
          <a:p>
            <a:pPr lvl="0"/>
          </a:p>
        </p:txBody>
      </p:sp>
      <p:sp>
        <p:nvSpPr>
          <p:cNvPr id="559" name="Shape 55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560" name="image14.jpg"/>
          <p:cNvPicPr/>
          <p:nvPr/>
        </p:nvPicPr>
        <p:blipFill>
          <a:blip r:embed="rId2">
            <a:extLst/>
          </a:blip>
          <a:stretch>
            <a:fillRect/>
          </a:stretch>
        </p:blipFill>
        <p:spPr>
          <a:xfrm>
            <a:off x="1595437" y="877544"/>
            <a:ext cx="5546726" cy="3977733"/>
          </a:xfrm>
          <a:prstGeom prst="rect">
            <a:avLst/>
          </a:prstGeom>
          <a:ln w="12700">
            <a:miter lim="400000"/>
          </a:ln>
        </p:spPr>
      </p:pic>
    </p:spTree>
  </p:cSld>
  <p:clrMapOvr>
    <a:masterClrMapping/>
  </p:clrMapOvr>
  <p:transition spd="med" advClick="1"/>
</p:sld>
</file>

<file path=ppt/slides/slide7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2" name="Shape 562"/>
          <p:cNvSpPr/>
          <p:nvPr/>
        </p:nvSpPr>
        <p:spPr>
          <a:xfrm>
            <a:off x="1348977" y="4843462"/>
            <a:ext cx="25190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102</a:t>
            </a:r>
          </a:p>
        </p:txBody>
      </p:sp>
      <p:sp>
        <p:nvSpPr>
          <p:cNvPr id="563" name="Shape 563"/>
          <p:cNvSpPr/>
          <p:nvPr>
            <p:ph type="title"/>
          </p:nvPr>
        </p:nvSpPr>
        <p:spPr>
          <a:prstGeom prst="rect">
            <a:avLst/>
          </a:prstGeom>
        </p:spPr>
        <p:txBody>
          <a:bodyPr/>
          <a:lstStyle>
            <a:lvl1pPr>
              <a:lnSpc>
                <a:spcPct val="80000"/>
              </a:lnSpc>
              <a:defRPr sz="3000">
                <a:solidFill>
                  <a:srgbClr val="044872"/>
                </a:solidFill>
                <a:latin typeface="Calibri"/>
                <a:ea typeface="Calibri"/>
                <a:cs typeface="Calibri"/>
                <a:sym typeface="Calibri"/>
              </a:defRPr>
            </a:lvl1pPr>
          </a:lstStyle>
          <a:p>
            <a:pPr lvl="0">
              <a:defRPr b="0" sz="1800">
                <a:solidFill>
                  <a:srgbClr val="000000"/>
                </a:solidFill>
                <a:uFillTx/>
              </a:defRPr>
            </a:pPr>
            <a:r>
              <a:rPr b="1" sz="3000">
                <a:solidFill>
                  <a:srgbClr val="044872"/>
                </a:solidFill>
                <a:uFill>
                  <a:solidFill>
                    <a:srgbClr val="008F94"/>
                  </a:solidFill>
                </a:uFill>
              </a:rPr>
              <a:t>Balanced Scorecard for Security</a:t>
            </a:r>
          </a:p>
        </p:txBody>
      </p:sp>
      <p:sp>
        <p:nvSpPr>
          <p:cNvPr id="564" name="Shape 564"/>
          <p:cNvSpPr/>
          <p:nvPr>
            <p:ph type="body" idx="1"/>
          </p:nvPr>
        </p:nvSpPr>
        <p:spPr>
          <a:prstGeom prst="rect">
            <a:avLst/>
          </a:prstGeom>
        </p:spPr>
        <p:txBody>
          <a:bodyPr/>
          <a:lstStyle/>
          <a:p>
            <a:pPr lvl="0"/>
          </a:p>
        </p:txBody>
      </p:sp>
      <p:sp>
        <p:nvSpPr>
          <p:cNvPr id="565" name="Shape 56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566" name="image17.jpg"/>
          <p:cNvPicPr/>
          <p:nvPr/>
        </p:nvPicPr>
        <p:blipFill>
          <a:blip r:embed="rId2">
            <a:extLst/>
          </a:blip>
          <a:stretch>
            <a:fillRect/>
          </a:stretch>
        </p:blipFill>
        <p:spPr>
          <a:xfrm>
            <a:off x="3286125" y="1762125"/>
            <a:ext cx="2034778" cy="1885950"/>
          </a:xfrm>
          <a:prstGeom prst="rect">
            <a:avLst/>
          </a:prstGeom>
          <a:ln w="12700">
            <a:miter lim="400000"/>
          </a:ln>
        </p:spPr>
      </p:pic>
      <p:sp>
        <p:nvSpPr>
          <p:cNvPr id="567" name="Shape 567"/>
          <p:cNvSpPr/>
          <p:nvPr/>
        </p:nvSpPr>
        <p:spPr>
          <a:xfrm>
            <a:off x="4087415" y="3714750"/>
            <a:ext cx="629135"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Threat</a:t>
            </a:r>
          </a:p>
        </p:txBody>
      </p:sp>
      <p:sp>
        <p:nvSpPr>
          <p:cNvPr id="568" name="Shape 568"/>
          <p:cNvSpPr/>
          <p:nvPr/>
        </p:nvSpPr>
        <p:spPr>
          <a:xfrm>
            <a:off x="2434826" y="2533650"/>
            <a:ext cx="523207"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Asset</a:t>
            </a:r>
          </a:p>
        </p:txBody>
      </p:sp>
      <p:sp>
        <p:nvSpPr>
          <p:cNvPr id="569" name="Shape 569"/>
          <p:cNvSpPr/>
          <p:nvPr/>
        </p:nvSpPr>
        <p:spPr>
          <a:xfrm>
            <a:off x="3938587" y="1095375"/>
            <a:ext cx="666861"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Impact</a:t>
            </a:r>
          </a:p>
        </p:txBody>
      </p:sp>
      <p:sp>
        <p:nvSpPr>
          <p:cNvPr id="570" name="Shape 570"/>
          <p:cNvSpPr/>
          <p:nvPr/>
        </p:nvSpPr>
        <p:spPr>
          <a:xfrm>
            <a:off x="5554265" y="2533650"/>
            <a:ext cx="801924"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Controls</a:t>
            </a:r>
          </a:p>
        </p:txBody>
      </p:sp>
    </p:spTree>
  </p:cSld>
  <p:clrMapOvr>
    <a:masterClrMapping/>
  </p:clrMapOvr>
  <p:transition spd="med" advClick="1"/>
</p:sld>
</file>

<file path=ppt/slides/slide7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2" name="Shape 572"/>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53</a:t>
            </a:r>
          </a:p>
        </p:txBody>
      </p:sp>
      <p:sp>
        <p:nvSpPr>
          <p:cNvPr id="573" name="Shape 573"/>
          <p:cNvSpPr/>
          <p:nvPr>
            <p:ph type="title"/>
          </p:nvPr>
        </p:nvSpPr>
        <p:spPr>
          <a:xfrm>
            <a:off x="378847" y="49627"/>
            <a:ext cx="8185442" cy="857251"/>
          </a:xfrm>
          <a:prstGeom prst="rect">
            <a:avLst/>
          </a:prstGeom>
        </p:spPr>
        <p:txBody>
          <a:bodyPr/>
          <a:lstStyle>
            <a:lvl1pPr>
              <a:lnSpc>
                <a:spcPct val="80000"/>
              </a:lnSpc>
              <a:defRPr sz="3000">
                <a:latin typeface="Calibri"/>
                <a:ea typeface="Calibri"/>
                <a:cs typeface="Calibri"/>
                <a:sym typeface="Calibri"/>
              </a:defRPr>
            </a:lvl1pPr>
          </a:lstStyle>
          <a:p>
            <a:pPr lvl="0">
              <a:defRPr b="0" sz="1800">
                <a:solidFill>
                  <a:srgbClr val="000000"/>
                </a:solidFill>
                <a:uFillTx/>
              </a:defRPr>
            </a:pPr>
            <a:r>
              <a:rPr b="1" sz="3000">
                <a:solidFill>
                  <a:srgbClr val="008F94"/>
                </a:solidFill>
                <a:uFill>
                  <a:solidFill>
                    <a:srgbClr val="008F94"/>
                  </a:solidFill>
                </a:uFill>
              </a:rPr>
              <a:t>Balanced Scorecard for IT GRC</a:t>
            </a:r>
          </a:p>
        </p:txBody>
      </p:sp>
      <p:sp>
        <p:nvSpPr>
          <p:cNvPr id="574" name="Shape 57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75" name="Shape 575"/>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53</a:t>
            </a:r>
          </a:p>
        </p:txBody>
      </p:sp>
      <p:graphicFrame>
        <p:nvGraphicFramePr>
          <p:cNvPr id="576" name="Table 576"/>
          <p:cNvGraphicFramePr/>
          <p:nvPr/>
        </p:nvGraphicFramePr>
        <p:xfrm>
          <a:off x="3319613" y="774684"/>
          <a:ext cx="2567939" cy="150105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567938"/>
              </a:tblGrid>
              <a:tr h="303916">
                <a:tc>
                  <a:txBody>
                    <a:bodyPr/>
                    <a:lstStyle/>
                    <a:p>
                      <a:pPr lvl="0" algn="l" defTabSz="914400">
                        <a:tabLst>
                          <a:tab pos="914400" algn="l"/>
                        </a:tabLst>
                        <a:defRPr b="0" sz="1800">
                          <a:uFillTx/>
                        </a:defRPr>
                      </a:pPr>
                      <a:r>
                        <a:rPr b="1" sz="1300">
                          <a:latin typeface="Helvetica Neue"/>
                          <a:ea typeface="Helvetica Neue"/>
                          <a:cs typeface="Helvetica Neue"/>
                          <a:sym typeface="Helvetica Neue"/>
                        </a:rPr>
                        <a:t>IT Strategic Planning &amp; Alignment</a:t>
                      </a:r>
                    </a:p>
                  </a:txBody>
                  <a:tcPr marL="50800" marR="50800" marT="50800" marB="50800" anchor="ctr" anchorCtr="0" horzOverflow="overflow">
                    <a:lnL w="25400">
                      <a:miter lim="400000"/>
                    </a:lnL>
                    <a:lnR w="25400">
                      <a:miter lim="400000"/>
                    </a:lnR>
                    <a:lnT w="25400">
                      <a:solidFill>
                        <a:srgbClr val="000000"/>
                      </a:solidFill>
                      <a:miter lim="400000"/>
                    </a:lnT>
                    <a:lnB w="12700">
                      <a:solidFill>
                        <a:srgbClr val="000000"/>
                      </a:solidFill>
                      <a:miter lim="400000"/>
                    </a:lnB>
                    <a:noFill/>
                  </a:tcPr>
                </a:tc>
              </a:tr>
              <a:tr h="248095">
                <a:tc>
                  <a:txBody>
                    <a:bodyPr/>
                    <a:lstStyle/>
                    <a:p>
                      <a:pPr lvl="0" algn="l" defTabSz="914400">
                        <a:tabLst>
                          <a:tab pos="914400" algn="l"/>
                        </a:tabLst>
                        <a:defRPr b="0" sz="1800">
                          <a:uFillTx/>
                        </a:defRPr>
                      </a:pPr>
                      <a:r>
                        <a:rPr sz="1000">
                          <a:latin typeface="Helvetica Neue"/>
                          <a:ea typeface="Helvetica Neue"/>
                          <a:cs typeface="Helvetica Neue"/>
                          <a:sym typeface="Helvetica Neue"/>
                        </a:rPr>
                        <a:t>IT Steering Committee / Priority Process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317885">
                <a:tc>
                  <a:txBody>
                    <a:bodyPr/>
                    <a:lstStyle/>
                    <a:p>
                      <a:pPr lvl="0" algn="l" defTabSz="914400">
                        <a:tabLst>
                          <a:tab pos="914400" algn="l"/>
                        </a:tabLst>
                        <a:defRPr b="0" sz="1800">
                          <a:uFillTx/>
                        </a:defRPr>
                      </a:pPr>
                      <a:r>
                        <a:rPr sz="1000">
                          <a:latin typeface="Helvetica Neue"/>
                          <a:ea typeface="Helvetica Neue"/>
                          <a:cs typeface="Helvetica Neue"/>
                          <a:sym typeface="Helvetica Neue"/>
                        </a:rPr>
                        <a:t>IT Strategy &amp; Architectural standards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302875">
                <a:tc>
                  <a:txBody>
                    <a:bodyPr/>
                    <a:lstStyle/>
                    <a:p>
                      <a:pPr lvl="0" algn="l" defTabSz="914400">
                        <a:tabLst>
                          <a:tab pos="914400" algn="l"/>
                        </a:tabLst>
                        <a:defRPr b="0" sz="1800">
                          <a:uFillTx/>
                        </a:defRPr>
                      </a:pPr>
                      <a:r>
                        <a:rPr sz="1000">
                          <a:latin typeface="Helvetica Neue"/>
                          <a:ea typeface="Helvetica Neue"/>
                          <a:cs typeface="Helvetica Neue"/>
                          <a:sym typeface="Helvetica Neue"/>
                        </a:rPr>
                        <a:t>IT Project Tracking</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302875">
                <a:tc>
                  <a:txBody>
                    <a:bodyPr/>
                    <a:lstStyle/>
                    <a:p>
                      <a:pPr lvl="0" algn="l" defTabSz="914400">
                        <a:tabLst>
                          <a:tab pos="914400" algn="l"/>
                        </a:tabLst>
                        <a:defRPr b="0" sz="1800">
                          <a:uFillTx/>
                        </a:defRPr>
                      </a:pPr>
                      <a:r>
                        <a:rPr sz="1000">
                          <a:latin typeface="Helvetica Neue"/>
                          <a:ea typeface="Helvetica Neue"/>
                          <a:cs typeface="Helvetica Neue"/>
                          <a:sym typeface="Helvetica Neue"/>
                        </a:rPr>
                        <a:t>Support for strategic enterprise initiatives</a:t>
                      </a:r>
                    </a:p>
                  </a:txBody>
                  <a:tcPr marL="50800" marR="50800" marT="50800" marB="50800" anchor="ctr" anchorCtr="0" horzOverflow="overflow">
                    <a:lnL w="25400">
                      <a:miter lim="400000"/>
                    </a:lnL>
                    <a:lnR w="25400">
                      <a:miter lim="400000"/>
                    </a:lnR>
                    <a:lnT w="12700">
                      <a:solidFill>
                        <a:srgbClr val="000000"/>
                      </a:solidFill>
                      <a:miter lim="400000"/>
                    </a:lnT>
                    <a:lnB w="25400">
                      <a:solidFill>
                        <a:srgbClr val="000000"/>
                      </a:solidFill>
                      <a:miter lim="400000"/>
                    </a:lnB>
                    <a:noFill/>
                  </a:tcPr>
                </a:tc>
              </a:tr>
            </a:tbl>
          </a:graphicData>
        </a:graphic>
      </p:graphicFrame>
      <p:graphicFrame>
        <p:nvGraphicFramePr>
          <p:cNvPr id="577" name="Table 577"/>
          <p:cNvGraphicFramePr/>
          <p:nvPr/>
        </p:nvGraphicFramePr>
        <p:xfrm>
          <a:off x="489713" y="859231"/>
          <a:ext cx="2365158" cy="365612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5157"/>
              </a:tblGrid>
              <a:tr h="257519">
                <a:tc>
                  <a:txBody>
                    <a:bodyPr/>
                    <a:lstStyle/>
                    <a:p>
                      <a:pPr lvl="0" algn="l" defTabSz="914400">
                        <a:tabLst>
                          <a:tab pos="914400" algn="l"/>
                        </a:tabLst>
                        <a:defRPr b="0" sz="1800">
                          <a:uFillTx/>
                        </a:defRPr>
                      </a:pPr>
                      <a:r>
                        <a:rPr b="1" sz="1300">
                          <a:latin typeface="Helvetica Neue"/>
                          <a:ea typeface="Helvetica Neue"/>
                          <a:cs typeface="Helvetica Neue"/>
                          <a:sym typeface="Helvetica Neue"/>
                        </a:rPr>
                        <a:t>IT Operations</a:t>
                      </a:r>
                    </a:p>
                  </a:txBody>
                  <a:tcPr marL="50800" marR="50800" marT="50800" marB="50800" anchor="ctr" anchorCtr="0" horzOverflow="overflow">
                    <a:lnL w="25400">
                      <a:miter lim="400000"/>
                    </a:lnL>
                    <a:lnR w="25400">
                      <a:miter lim="400000"/>
                    </a:lnR>
                    <a:lnT w="25400">
                      <a:solidFill>
                        <a:srgbClr val="000000"/>
                      </a:solidFill>
                      <a:miter lim="400000"/>
                    </a:lnT>
                    <a:lnB w="12700">
                      <a:solidFill>
                        <a:srgbClr val="000000"/>
                      </a:solidFill>
                      <a:miter lim="400000"/>
                    </a:lnB>
                    <a:noFill/>
                  </a:tcPr>
                </a:tc>
              </a:tr>
              <a:tr h="229385">
                <a:tc>
                  <a:txBody>
                    <a:bodyPr/>
                    <a:lstStyle/>
                    <a:p>
                      <a:pPr lvl="0" algn="l" defTabSz="914400">
                        <a:tabLst>
                          <a:tab pos="914400" algn="l"/>
                        </a:tabLst>
                        <a:defRPr b="0" sz="1800">
                          <a:uFillTx/>
                        </a:defRPr>
                      </a:pPr>
                      <a:r>
                        <a:rPr sz="1000">
                          <a:latin typeface="Helvetica Neue"/>
                          <a:ea typeface="Helvetica Neue"/>
                          <a:cs typeface="Helvetica Neue"/>
                          <a:sym typeface="Helvetica Neue"/>
                        </a:rPr>
                        <a:t>Applications development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       - Project management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       - System development life cycle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Production support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       - Production control &amp; operation</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       - job scheduling</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System backups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Technical architecture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Network design management &amp; operation</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Help desk</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Information security Governance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4059">
                <a:tc>
                  <a:txBody>
                    <a:bodyPr/>
                    <a:lstStyle/>
                    <a:p>
                      <a:pPr lvl="0" algn="l" defTabSz="914400">
                        <a:tabLst>
                          <a:tab pos="914400" algn="l"/>
                        </a:tabLst>
                        <a:defRPr b="0" sz="1800">
                          <a:uFillTx/>
                        </a:defRPr>
                      </a:pPr>
                      <a:r>
                        <a:rPr sz="1000">
                          <a:latin typeface="Helvetica Neue"/>
                          <a:ea typeface="Helvetica Neue"/>
                          <a:cs typeface="Helvetica Neue"/>
                          <a:sym typeface="Helvetica Neue"/>
                        </a:rPr>
                        <a:t>BCP/DR</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9168">
                <a:tc>
                  <a:txBody>
                    <a:bodyPr/>
                    <a:lstStyle/>
                    <a:p>
                      <a:pPr lvl="0" algn="l" defTabSz="914400">
                        <a:tabLst>
                          <a:tab pos="914400" algn="l"/>
                        </a:tabLst>
                        <a:defRPr b="0" sz="1800">
                          <a:uFillTx/>
                        </a:defRPr>
                      </a:pPr>
                      <a:r>
                        <a:rPr sz="1000">
                          <a:latin typeface="Helvetica Neue"/>
                          <a:ea typeface="Helvetica Neue"/>
                          <a:cs typeface="Helvetica Neue"/>
                          <a:sym typeface="Helvetica Neue"/>
                        </a:rPr>
                        <a:t>Contract administration &amp; vendor management</a:t>
                      </a:r>
                    </a:p>
                  </a:txBody>
                  <a:tcPr marL="50800" marR="50800" marT="50800" marB="50800" anchor="ctr" anchorCtr="0" horzOverflow="overflow">
                    <a:lnL w="25400">
                      <a:miter lim="400000"/>
                    </a:lnL>
                    <a:lnR w="25400">
                      <a:miter lim="400000"/>
                    </a:lnR>
                    <a:lnT w="12700">
                      <a:solidFill>
                        <a:srgbClr val="000000"/>
                      </a:solidFill>
                      <a:miter lim="400000"/>
                    </a:lnT>
                    <a:lnB w="25400">
                      <a:solidFill>
                        <a:srgbClr val="000000"/>
                      </a:solidFill>
                      <a:miter lim="400000"/>
                    </a:lnB>
                    <a:noFill/>
                  </a:tcPr>
                </a:tc>
              </a:tr>
            </a:tbl>
          </a:graphicData>
        </a:graphic>
      </p:graphicFrame>
      <p:graphicFrame>
        <p:nvGraphicFramePr>
          <p:cNvPr id="578" name="Table 578"/>
          <p:cNvGraphicFramePr/>
          <p:nvPr/>
        </p:nvGraphicFramePr>
        <p:xfrm>
          <a:off x="3351540" y="3336004"/>
          <a:ext cx="2242861" cy="152644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42859"/>
              </a:tblGrid>
              <a:tr h="288565">
                <a:tc>
                  <a:txBody>
                    <a:bodyPr/>
                    <a:lstStyle/>
                    <a:p>
                      <a:pPr lvl="0" algn="l" defTabSz="914400">
                        <a:tabLst>
                          <a:tab pos="914400" algn="l"/>
                        </a:tabLst>
                        <a:defRPr b="0" sz="1800">
                          <a:uFillTx/>
                        </a:defRPr>
                      </a:pPr>
                      <a:r>
                        <a:rPr b="1" sz="1300">
                          <a:latin typeface="Helvetica Neue"/>
                          <a:ea typeface="Helvetica Neue"/>
                          <a:cs typeface="Helvetica Neue"/>
                          <a:sym typeface="Helvetica Neue"/>
                        </a:rPr>
                        <a:t>IT Financials</a:t>
                      </a:r>
                    </a:p>
                  </a:txBody>
                  <a:tcPr marL="50800" marR="50800" marT="50800" marB="50800" anchor="ctr" anchorCtr="0" horzOverflow="overflow">
                    <a:lnL w="25400">
                      <a:miter lim="400000"/>
                    </a:lnL>
                    <a:lnR w="25400">
                      <a:miter lim="400000"/>
                    </a:lnR>
                    <a:lnT w="25400">
                      <a:solidFill>
                        <a:srgbClr val="000000"/>
                      </a:solidFill>
                      <a:miter lim="400000"/>
                    </a:lnT>
                    <a:lnB w="12700">
                      <a:solidFill>
                        <a:srgbClr val="000000"/>
                      </a:solidFill>
                      <a:miter lim="400000"/>
                    </a:lnB>
                    <a:noFill/>
                  </a:tcPr>
                </a:tc>
              </a:tr>
              <a:tr h="216335">
                <a:tc>
                  <a:txBody>
                    <a:bodyPr/>
                    <a:lstStyle/>
                    <a:p>
                      <a:pPr lvl="0" algn="l" defTabSz="914400">
                        <a:tabLst>
                          <a:tab pos="914400" algn="l"/>
                        </a:tabLst>
                        <a:defRPr b="0" sz="1800">
                          <a:uFillTx/>
                        </a:defRPr>
                      </a:pPr>
                      <a:r>
                        <a:rPr sz="1000">
                          <a:latin typeface="Helvetica Neue"/>
                          <a:ea typeface="Helvetica Neue"/>
                          <a:cs typeface="Helvetica Neue"/>
                          <a:sym typeface="Helvetica Neue"/>
                        </a:rPr>
                        <a:t>IT Operating budget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49036">
                <a:tc>
                  <a:txBody>
                    <a:bodyPr/>
                    <a:lstStyle/>
                    <a:p>
                      <a:pPr lvl="0" algn="l" defTabSz="914400">
                        <a:tabLst>
                          <a:tab pos="914400" algn="l"/>
                        </a:tabLst>
                        <a:defRPr b="0" sz="1800">
                          <a:uFillTx/>
                        </a:defRPr>
                      </a:pPr>
                      <a:r>
                        <a:rPr sz="1000">
                          <a:latin typeface="Helvetica Neue"/>
                          <a:ea typeface="Helvetica Neue"/>
                          <a:cs typeface="Helvetica Neue"/>
                          <a:sym typeface="Helvetica Neue"/>
                        </a:rPr>
                        <a:t>IT Capital budget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49036">
                <a:tc>
                  <a:txBody>
                    <a:bodyPr/>
                    <a:lstStyle/>
                    <a:p>
                      <a:pPr lvl="0" algn="l" defTabSz="914400">
                        <a:tabLst>
                          <a:tab pos="914400" algn="l"/>
                        </a:tabLst>
                        <a:defRPr b="0" sz="1800">
                          <a:uFillTx/>
                        </a:defRPr>
                      </a:pPr>
                      <a:r>
                        <a:rPr sz="1000">
                          <a:latin typeface="Helvetica Neue"/>
                          <a:ea typeface="Helvetica Neue"/>
                          <a:cs typeface="Helvetica Neue"/>
                          <a:sym typeface="Helvetica Neue"/>
                        </a:rPr>
                        <a:t>IT Asset management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49036">
                <a:tc>
                  <a:txBody>
                    <a:bodyPr/>
                    <a:lstStyle/>
                    <a:p>
                      <a:pPr lvl="0" algn="l" defTabSz="914400">
                        <a:tabLst>
                          <a:tab pos="914400" algn="l"/>
                        </a:tabLst>
                        <a:defRPr b="0" sz="1800">
                          <a:uFillTx/>
                        </a:defRPr>
                      </a:pPr>
                      <a:r>
                        <a:rPr sz="1000">
                          <a:latin typeface="Helvetica Neue"/>
                          <a:ea typeface="Helvetica Neue"/>
                          <a:cs typeface="Helvetica Neue"/>
                          <a:sym typeface="Helvetica Neue"/>
                        </a:rPr>
                        <a:t>IT Contract management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49036">
                <a:tc>
                  <a:txBody>
                    <a:bodyPr/>
                    <a:lstStyle/>
                    <a:p>
                      <a:pPr lvl="0" algn="l" defTabSz="914400">
                        <a:tabLst>
                          <a:tab pos="914400" algn="l"/>
                        </a:tabLst>
                        <a:defRPr b="0" sz="1800">
                          <a:uFillTx/>
                        </a:defRPr>
                      </a:pPr>
                      <a:r>
                        <a:rPr sz="1000">
                          <a:latin typeface="Helvetica Neue"/>
                          <a:ea typeface="Helvetica Neue"/>
                          <a:cs typeface="Helvetica Neue"/>
                          <a:sym typeface="Helvetica Neue"/>
                        </a:rPr>
                        <a:t>IT Resource allocation and planning</a:t>
                      </a:r>
                    </a:p>
                  </a:txBody>
                  <a:tcPr marL="50800" marR="50800" marT="50800" marB="50800" anchor="ctr" anchorCtr="0" horzOverflow="overflow">
                    <a:lnL w="25400">
                      <a:miter lim="400000"/>
                    </a:lnL>
                    <a:lnR w="25400">
                      <a:miter lim="400000"/>
                    </a:lnR>
                    <a:lnT w="12700">
                      <a:solidFill>
                        <a:srgbClr val="000000"/>
                      </a:solidFill>
                      <a:miter lim="400000"/>
                    </a:lnT>
                    <a:lnB w="25400">
                      <a:solidFill>
                        <a:srgbClr val="000000"/>
                      </a:solidFill>
                      <a:miter lim="400000"/>
                    </a:lnB>
                    <a:noFill/>
                  </a:tcPr>
                </a:tc>
              </a:tr>
            </a:tbl>
          </a:graphicData>
        </a:graphic>
      </p:graphicFrame>
      <p:graphicFrame>
        <p:nvGraphicFramePr>
          <p:cNvPr id="579" name="Table 579"/>
          <p:cNvGraphicFramePr/>
          <p:nvPr/>
        </p:nvGraphicFramePr>
        <p:xfrm>
          <a:off x="6352294" y="1069872"/>
          <a:ext cx="2365159" cy="302915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365157"/>
              </a:tblGrid>
              <a:tr h="246277">
                <a:tc>
                  <a:txBody>
                    <a:bodyPr/>
                    <a:lstStyle/>
                    <a:p>
                      <a:pPr lvl="0" algn="l" defTabSz="914400">
                        <a:tabLst>
                          <a:tab pos="914400" algn="l"/>
                        </a:tabLst>
                        <a:defRPr b="0" sz="1800">
                          <a:uFillTx/>
                        </a:defRPr>
                      </a:pPr>
                      <a:r>
                        <a:rPr b="1" sz="1300">
                          <a:latin typeface="Helvetica Neue"/>
                          <a:ea typeface="Helvetica Neue"/>
                          <a:cs typeface="Helvetica Neue"/>
                          <a:sym typeface="Helvetica Neue"/>
                        </a:rPr>
                        <a:t>IT Control</a:t>
                      </a:r>
                    </a:p>
                  </a:txBody>
                  <a:tcPr marL="50800" marR="50800" marT="50800" marB="50800" anchor="ctr" anchorCtr="0" horzOverflow="overflow">
                    <a:lnL w="25400">
                      <a:miter lim="400000"/>
                    </a:lnL>
                    <a:lnR w="25400">
                      <a:miter lim="400000"/>
                    </a:lnR>
                    <a:lnT w="25400">
                      <a:solidFill>
                        <a:srgbClr val="000000"/>
                      </a:solidFill>
                      <a:miter lim="400000"/>
                    </a:lnT>
                    <a:lnB w="12700">
                      <a:solidFill>
                        <a:srgbClr val="000000"/>
                      </a:solidFill>
                      <a:miter lim="400000"/>
                    </a:lnB>
                    <a:noFill/>
                  </a:tcPr>
                </a:tc>
              </a:tr>
              <a:tr h="255490">
                <a:tc>
                  <a:txBody>
                    <a:bodyPr/>
                    <a:lstStyle/>
                    <a:p>
                      <a:pPr lvl="0" algn="l" defTabSz="914400">
                        <a:tabLst>
                          <a:tab pos="914400" algn="l"/>
                        </a:tabLst>
                        <a:defRPr b="0" sz="1800">
                          <a:uFillTx/>
                        </a:defRPr>
                      </a:pPr>
                      <a:r>
                        <a:rPr sz="1000">
                          <a:latin typeface="Helvetica Neue"/>
                          <a:ea typeface="Helvetica Neue"/>
                          <a:cs typeface="Helvetica Neue"/>
                          <a:sym typeface="Helvetica Neue"/>
                        </a:rPr>
                        <a:t>Information Management Policies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 - Corporate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 - IT departmental</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78314">
                <a:tc>
                  <a:txBody>
                    <a:bodyPr/>
                    <a:lstStyle/>
                    <a:p>
                      <a:pPr lvl="0" algn="l" defTabSz="914400">
                        <a:tabLst>
                          <a:tab pos="914400" algn="l"/>
                        </a:tabLst>
                        <a:defRPr b="0" sz="1800">
                          <a:uFillTx/>
                        </a:defRPr>
                      </a:pPr>
                      <a:r>
                        <a:rPr sz="1000">
                          <a:latin typeface="Helvetica Neue"/>
                          <a:ea typeface="Helvetica Neue"/>
                          <a:cs typeface="Helvetica Neue"/>
                          <a:sym typeface="Helvetica Neue"/>
                        </a:rPr>
                        <a:t>Standards - CoBIT, ITIL, ISO, etc.</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69967">
                <a:tc>
                  <a:txBody>
                    <a:bodyPr/>
                    <a:lstStyle/>
                    <a:p>
                      <a:pPr lvl="0" algn="l" defTabSz="914400">
                        <a:tabLst>
                          <a:tab pos="914400" algn="l"/>
                        </a:tabLst>
                        <a:defRPr b="0" sz="1800">
                          <a:uFillTx/>
                        </a:defRPr>
                      </a:pPr>
                      <a:r>
                        <a:rPr sz="1000">
                          <a:latin typeface="Helvetica Neue"/>
                          <a:ea typeface="Helvetica Neue"/>
                          <a:cs typeface="Helvetica Neue"/>
                          <a:sym typeface="Helvetica Neue"/>
                        </a:rPr>
                        <a:t>Practices &amp; procedures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System documentation management</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Quality assurance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85062">
                <a:tc>
                  <a:txBody>
                    <a:bodyPr/>
                    <a:lstStyle/>
                    <a:p>
                      <a:pPr lvl="0" algn="l" defTabSz="914400">
                        <a:tabLst>
                          <a:tab pos="914400" algn="l"/>
                        </a:tabLst>
                        <a:defRPr b="0" sz="1800">
                          <a:uFillTx/>
                        </a:defRPr>
                      </a:pPr>
                      <a:r>
                        <a:rPr sz="1000">
                          <a:latin typeface="Helvetica Neue"/>
                          <a:ea typeface="Helvetica Neue"/>
                          <a:cs typeface="Helvetica Neue"/>
                          <a:sym typeface="Helvetica Neue"/>
                        </a:rPr>
                        <a:t>Regulatory compliance</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 - FFIEC Requirements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37639">
                <a:tc>
                  <a:txBody>
                    <a:bodyPr/>
                    <a:lstStyle/>
                    <a:p>
                      <a:pPr lvl="0" algn="l" defTabSz="914400">
                        <a:tabLst>
                          <a:tab pos="914400" algn="l"/>
                        </a:tabLst>
                        <a:defRPr b="0" sz="1800">
                          <a:uFillTx/>
                        </a:defRPr>
                      </a:pPr>
                      <a:r>
                        <a:rPr sz="1000">
                          <a:latin typeface="Helvetica Neue"/>
                          <a:ea typeface="Helvetica Neue"/>
                          <a:cs typeface="Helvetica Neue"/>
                          <a:sym typeface="Helvetica Neue"/>
                        </a:rPr>
                        <a:t> - Escalation procedures</a:t>
                      </a:r>
                    </a:p>
                  </a:txBody>
                  <a:tcPr marL="50800" marR="50800" marT="50800" marB="50800" anchor="ctr" anchorCtr="0" horzOverflow="overflow">
                    <a:lnL w="25400">
                      <a:miter lim="400000"/>
                    </a:lnL>
                    <a:lnR w="25400">
                      <a:miter lim="400000"/>
                    </a:lnR>
                    <a:lnT w="12700">
                      <a:solidFill>
                        <a:srgbClr val="000000"/>
                      </a:solidFill>
                      <a:miter lim="400000"/>
                    </a:lnT>
                    <a:lnB w="12700">
                      <a:solidFill>
                        <a:srgbClr val="000000"/>
                      </a:solidFill>
                      <a:miter lim="400000"/>
                    </a:lnB>
                    <a:noFill/>
                  </a:tcPr>
                </a:tc>
              </a:tr>
              <a:tr h="242805">
                <a:tc>
                  <a:txBody>
                    <a:bodyPr/>
                    <a:lstStyle/>
                    <a:p>
                      <a:pPr lvl="0" algn="l" defTabSz="914400">
                        <a:tabLst>
                          <a:tab pos="914400" algn="l"/>
                        </a:tabLst>
                        <a:defRPr b="0" sz="1800">
                          <a:uFillTx/>
                        </a:defRPr>
                      </a:pPr>
                      <a:r>
                        <a:rPr sz="1000">
                          <a:latin typeface="Helvetica Neue"/>
                          <a:ea typeface="Helvetica Neue"/>
                          <a:cs typeface="Helvetica Neue"/>
                          <a:sym typeface="Helvetica Neue"/>
                        </a:rPr>
                        <a:t> - Disclosure procedures</a:t>
                      </a:r>
                    </a:p>
                  </a:txBody>
                  <a:tcPr marL="50800" marR="50800" marT="50800" marB="50800" anchor="ctr" anchorCtr="0" horzOverflow="overflow">
                    <a:lnL w="25400">
                      <a:miter lim="400000"/>
                    </a:lnL>
                    <a:lnR w="25400">
                      <a:miter lim="400000"/>
                    </a:lnR>
                    <a:lnT w="12700">
                      <a:solidFill>
                        <a:srgbClr val="000000"/>
                      </a:solidFill>
                      <a:miter lim="400000"/>
                    </a:lnT>
                    <a:lnB w="25400">
                      <a:solidFill>
                        <a:srgbClr val="000000"/>
                      </a:solidFill>
                      <a:miter lim="400000"/>
                    </a:lnB>
                    <a:noFill/>
                  </a:tcPr>
                </a:tc>
              </a:tr>
            </a:tbl>
          </a:graphicData>
        </a:graphic>
      </p:graphicFrame>
      <p:sp>
        <p:nvSpPr>
          <p:cNvPr id="580" name="Shape 580"/>
          <p:cNvSpPr/>
          <p:nvPr/>
        </p:nvSpPr>
        <p:spPr>
          <a:xfrm flipV="1">
            <a:off x="3920177" y="2359964"/>
            <a:ext cx="866409" cy="866409"/>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81" name="Shape 581"/>
          <p:cNvSpPr/>
          <p:nvPr/>
        </p:nvSpPr>
        <p:spPr>
          <a:xfrm>
            <a:off x="3885671" y="2386791"/>
            <a:ext cx="812755" cy="812755"/>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82" name="Shape 582"/>
          <p:cNvSpPr/>
          <p:nvPr/>
        </p:nvSpPr>
        <p:spPr>
          <a:xfrm>
            <a:off x="4353381" y="2386791"/>
            <a:ext cx="1" cy="857251"/>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83" name="Shape 583"/>
          <p:cNvSpPr/>
          <p:nvPr/>
        </p:nvSpPr>
        <p:spPr>
          <a:xfrm flipH="1" flipV="1">
            <a:off x="3057698" y="2793168"/>
            <a:ext cx="2830546" cy="1"/>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84" name="Shape 584"/>
          <p:cNvSpPr/>
          <p:nvPr/>
        </p:nvSpPr>
        <p:spPr>
          <a:xfrm>
            <a:off x="4793530" y="2286306"/>
            <a:ext cx="1202437" cy="38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584200">
              <a:buClrTx/>
              <a:defRPr b="1">
                <a:solidFill>
                  <a:srgbClr val="DE2D26"/>
                </a:solidFill>
                <a:uFillTx/>
                <a:latin typeface="Helvetica Neue"/>
                <a:ea typeface="Helvetica Neue"/>
                <a:cs typeface="Helvetica Neue"/>
                <a:sym typeface="Helvetica Neue"/>
              </a:defRPr>
            </a:lvl1pPr>
          </a:lstStyle>
          <a:p>
            <a:pPr lvl="0">
              <a:defRPr b="0">
                <a:solidFill>
                  <a:srgbClr val="000000"/>
                </a:solidFill>
              </a:defRPr>
            </a:pPr>
            <a:r>
              <a:rPr b="1">
                <a:solidFill>
                  <a:srgbClr val="DE2D26"/>
                </a:solidFill>
              </a:rPr>
              <a:t>Behaviors</a:t>
            </a:r>
          </a:p>
        </p:txBody>
      </p:sp>
    </p:spTree>
  </p:cSld>
  <p:clrMapOvr>
    <a:masterClrMapping/>
  </p:clrMapOvr>
  <p:transition spd="med" advClick="1"/>
</p:sld>
</file>

<file path=ppt/slides/slide7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86" name="Shape 586"/>
          <p:cNvSpPr/>
          <p:nvPr/>
        </p:nvSpPr>
        <p:spPr>
          <a:xfrm>
            <a:off x="1348977" y="4843462"/>
            <a:ext cx="25190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103</a:t>
            </a:r>
          </a:p>
        </p:txBody>
      </p:sp>
      <p:sp>
        <p:nvSpPr>
          <p:cNvPr id="587" name="Shape 587"/>
          <p:cNvSpPr/>
          <p:nvPr>
            <p:ph type="title"/>
          </p:nvPr>
        </p:nvSpPr>
        <p:spPr>
          <a:prstGeom prst="rect">
            <a:avLst/>
          </a:prstGeom>
        </p:spPr>
        <p:txBody>
          <a:bodyPr/>
          <a:lstStyle>
            <a:lvl1pPr>
              <a:lnSpc>
                <a:spcPct val="80000"/>
              </a:lnSpc>
              <a:defRPr sz="3000">
                <a:solidFill>
                  <a:srgbClr val="044872"/>
                </a:solidFill>
                <a:latin typeface="Calibri"/>
                <a:ea typeface="Calibri"/>
                <a:cs typeface="Calibri"/>
                <a:sym typeface="Calibri"/>
              </a:defRPr>
            </a:lvl1pPr>
          </a:lstStyle>
          <a:p>
            <a:pPr lvl="0">
              <a:defRPr b="0" sz="1800">
                <a:solidFill>
                  <a:srgbClr val="000000"/>
                </a:solidFill>
                <a:uFillTx/>
              </a:defRPr>
            </a:pPr>
            <a:r>
              <a:rPr b="1" sz="3000">
                <a:solidFill>
                  <a:srgbClr val="044872"/>
                </a:solidFill>
                <a:uFill>
                  <a:solidFill>
                    <a:srgbClr val="008F94"/>
                  </a:solidFill>
                </a:uFill>
              </a:rPr>
              <a:t>Balanced Scorecard for Risk Management</a:t>
            </a:r>
          </a:p>
        </p:txBody>
      </p:sp>
      <p:sp>
        <p:nvSpPr>
          <p:cNvPr id="588" name="Shape 58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589" name="Shape 589"/>
          <p:cNvSpPr/>
          <p:nvPr/>
        </p:nvSpPr>
        <p:spPr>
          <a:xfrm>
            <a:off x="3804046" y="3448050"/>
            <a:ext cx="1060998"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Operations</a:t>
            </a:r>
          </a:p>
        </p:txBody>
      </p:sp>
      <p:sp>
        <p:nvSpPr>
          <p:cNvPr id="590" name="Shape 590"/>
          <p:cNvSpPr/>
          <p:nvPr/>
        </p:nvSpPr>
        <p:spPr>
          <a:xfrm>
            <a:off x="1449694" y="2432050"/>
            <a:ext cx="1148731" cy="279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Governance</a:t>
            </a:r>
          </a:p>
        </p:txBody>
      </p:sp>
      <p:sp>
        <p:nvSpPr>
          <p:cNvPr id="591" name="Shape 591"/>
          <p:cNvSpPr/>
          <p:nvPr/>
        </p:nvSpPr>
        <p:spPr>
          <a:xfrm>
            <a:off x="3711177" y="1095375"/>
            <a:ext cx="1120603" cy="2794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Compliance</a:t>
            </a:r>
          </a:p>
        </p:txBody>
      </p:sp>
      <p:sp>
        <p:nvSpPr>
          <p:cNvPr id="592" name="Shape 592"/>
          <p:cNvSpPr/>
          <p:nvPr/>
        </p:nvSpPr>
        <p:spPr>
          <a:xfrm>
            <a:off x="6345071" y="2432050"/>
            <a:ext cx="395288" cy="279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914400">
              <a:buClrTx/>
              <a:defRPr b="1">
                <a:uFillTx/>
              </a:defRPr>
            </a:lvl1pPr>
          </a:lstStyle>
          <a:p>
            <a:pPr lvl="0">
              <a:defRPr b="0"/>
            </a:pPr>
            <a:r>
              <a:rPr b="1"/>
              <a:t>Risk</a:t>
            </a:r>
          </a:p>
        </p:txBody>
      </p:sp>
      <p:sp>
        <p:nvSpPr>
          <p:cNvPr id="593" name="Shape 593"/>
          <p:cNvSpPr/>
          <p:nvPr/>
        </p:nvSpPr>
        <p:spPr>
          <a:xfrm>
            <a:off x="4859977" y="1410272"/>
            <a:ext cx="1323543" cy="723901"/>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94" name="Shape 594"/>
          <p:cNvSpPr/>
          <p:nvPr/>
        </p:nvSpPr>
        <p:spPr>
          <a:xfrm flipH="1">
            <a:off x="2641025" y="1494937"/>
            <a:ext cx="866409" cy="866409"/>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95" name="Shape 595"/>
          <p:cNvSpPr/>
          <p:nvPr/>
        </p:nvSpPr>
        <p:spPr>
          <a:xfrm>
            <a:off x="4353381" y="1539441"/>
            <a:ext cx="1" cy="1743943"/>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96" name="Shape 596"/>
          <p:cNvSpPr/>
          <p:nvPr/>
        </p:nvSpPr>
        <p:spPr>
          <a:xfrm flipH="1" flipV="1">
            <a:off x="3056475" y="2571749"/>
            <a:ext cx="2830546" cy="1"/>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97" name="Shape 597"/>
          <p:cNvSpPr/>
          <p:nvPr/>
        </p:nvSpPr>
        <p:spPr>
          <a:xfrm>
            <a:off x="4920530" y="2146606"/>
            <a:ext cx="1202437" cy="38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lgn="ctr" defTabSz="584200">
              <a:buClrTx/>
              <a:defRPr b="1">
                <a:solidFill>
                  <a:srgbClr val="DE2D26"/>
                </a:solidFill>
                <a:uFillTx/>
                <a:latin typeface="Helvetica Neue"/>
                <a:ea typeface="Helvetica Neue"/>
                <a:cs typeface="Helvetica Neue"/>
                <a:sym typeface="Helvetica Neue"/>
              </a:defRPr>
            </a:lvl1pPr>
          </a:lstStyle>
          <a:p>
            <a:pPr lvl="0">
              <a:defRPr b="0">
                <a:solidFill>
                  <a:srgbClr val="000000"/>
                </a:solidFill>
              </a:defRPr>
            </a:pPr>
            <a:r>
              <a:rPr b="1">
                <a:solidFill>
                  <a:srgbClr val="DE2D26"/>
                </a:solidFill>
              </a:rPr>
              <a:t>Behaviors</a:t>
            </a:r>
          </a:p>
        </p:txBody>
      </p:sp>
      <p:sp>
        <p:nvSpPr>
          <p:cNvPr id="598" name="Shape 598"/>
          <p:cNvSpPr/>
          <p:nvPr/>
        </p:nvSpPr>
        <p:spPr>
          <a:xfrm flipH="1" flipV="1">
            <a:off x="2298125" y="3004954"/>
            <a:ext cx="1202437" cy="532626"/>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
        <p:nvSpPr>
          <p:cNvPr id="599" name="Shape 599"/>
          <p:cNvSpPr/>
          <p:nvPr/>
        </p:nvSpPr>
        <p:spPr>
          <a:xfrm flipH="1">
            <a:off x="5015925" y="2803441"/>
            <a:ext cx="1355730" cy="722214"/>
          </a:xfrm>
          <a:prstGeom prst="line">
            <a:avLst/>
          </a:prstGeom>
          <a:ln w="38100">
            <a:solidFill>
              <a:srgbClr val="FF2600"/>
            </a:solidFill>
            <a:miter lim="400000"/>
            <a:headEnd type="stealth"/>
            <a:tailEnd type="stealth"/>
          </a:ln>
        </p:spPr>
        <p:txBody>
          <a:bodyPr lIns="0" tIns="0" rIns="0" bIns="0" anchor="ctr"/>
          <a:lstStyle/>
          <a:p>
            <a:pPr lvl="0">
              <a:buClrTx/>
              <a:defRPr sz="1200">
                <a:uFillTx/>
                <a:latin typeface="Helvetica"/>
                <a:ea typeface="Helvetica"/>
                <a:cs typeface="Helvetica"/>
                <a:sym typeface="Helvetica"/>
              </a:defRPr>
            </a:pPr>
          </a:p>
        </p:txBody>
      </p:sp>
    </p:spTree>
  </p:cSld>
  <p:clrMapOvr>
    <a:masterClrMapping/>
  </p:clrMapOvr>
  <p:transition spd="med" advClick="1"/>
</p:sld>
</file>

<file path=ppt/slides/slide7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01" name="Shape 601"/>
          <p:cNvSpPr/>
          <p:nvPr>
            <p:ph type="title"/>
          </p:nvPr>
        </p:nvSpPr>
        <p:spPr>
          <a:prstGeom prst="rect">
            <a:avLst/>
          </a:prstGeom>
        </p:spPr>
        <p:txBody>
          <a:bodyPr/>
          <a:lstStyle/>
          <a:p>
            <a:pPr lvl="0"/>
          </a:p>
        </p:txBody>
      </p:sp>
      <p:sp>
        <p:nvSpPr>
          <p:cNvPr id="602" name="Shape 602"/>
          <p:cNvSpPr/>
          <p:nvPr>
            <p:ph type="body" idx="1"/>
          </p:nvPr>
        </p:nvSpPr>
        <p:spPr>
          <a:prstGeom prst="rect">
            <a:avLst/>
          </a:prstGeom>
        </p:spPr>
        <p:txBody>
          <a:bodyPr/>
          <a:lstStyle/>
          <a:p>
            <a:pPr lvl="0"/>
          </a:p>
        </p:txBody>
      </p:sp>
      <p:sp>
        <p:nvSpPr>
          <p:cNvPr id="603" name="Shape 60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604" name="Shape 604"/>
          <p:cNvSpPr/>
          <p:nvPr/>
        </p:nvSpPr>
        <p:spPr>
          <a:xfrm>
            <a:off x="-25400" y="-19050"/>
            <a:ext cx="9194800" cy="4506493"/>
          </a:xfrm>
          <a:prstGeom prst="rect">
            <a:avLst/>
          </a:prstGeom>
          <a:solidFill>
            <a:srgbClr val="FFFFFF"/>
          </a:solidFill>
          <a:ln w="12700">
            <a:miter lim="400000"/>
          </a:ln>
        </p:spPr>
        <p:txBody>
          <a:bodyPr lIns="0" tIns="0" rIns="0" bIns="0" anchor="ctr"/>
          <a:lstStyle/>
          <a:p>
            <a:pPr lvl="0" algn="ctr" defTabSz="584200">
              <a:defRPr sz="4000">
                <a:solidFill>
                  <a:srgbClr val="FFFFFF"/>
                </a:solidFill>
                <a:effectLst>
                  <a:outerShdw sx="100000" sy="100000" kx="0" ky="0" algn="b" rotWithShape="0" blurRad="38100" dist="12700" dir="5400000">
                    <a:srgbClr val="000000">
                      <a:alpha val="50000"/>
                    </a:srgbClr>
                  </a:outerShdw>
                </a:effectLst>
                <a:uFillTx/>
              </a:defRPr>
            </a:pPr>
          </a:p>
        </p:txBody>
      </p:sp>
      <p:grpSp>
        <p:nvGrpSpPr>
          <p:cNvPr id="611" name="Group 611"/>
          <p:cNvGrpSpPr/>
          <p:nvPr/>
        </p:nvGrpSpPr>
        <p:grpSpPr>
          <a:xfrm>
            <a:off x="5184921" y="2615021"/>
            <a:ext cx="1386911" cy="1493206"/>
            <a:chOff x="0" y="0"/>
            <a:chExt cx="1386909" cy="1493205"/>
          </a:xfrm>
        </p:grpSpPr>
        <p:grpSp>
          <p:nvGrpSpPr>
            <p:cNvPr id="607" name="Group 607"/>
            <p:cNvGrpSpPr/>
            <p:nvPr/>
          </p:nvGrpSpPr>
          <p:grpSpPr>
            <a:xfrm>
              <a:off x="0" y="291048"/>
              <a:ext cx="1386910" cy="1202158"/>
              <a:chOff x="0" y="0"/>
              <a:chExt cx="1386909" cy="1202157"/>
            </a:xfrm>
          </p:grpSpPr>
          <p:sp>
            <p:nvSpPr>
              <p:cNvPr id="605" name="Shape 605"/>
              <p:cNvSpPr/>
              <p:nvPr/>
            </p:nvSpPr>
            <p:spPr>
              <a:xfrm>
                <a:off x="0" y="0"/>
                <a:ext cx="1386910" cy="1202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2097"/>
                      <a:pt x="0" y="4683"/>
                    </a:cubicBezTo>
                    <a:lnTo>
                      <a:pt x="0" y="16917"/>
                    </a:lnTo>
                    <a:cubicBezTo>
                      <a:pt x="0" y="19503"/>
                      <a:pt x="4835" y="21600"/>
                      <a:pt x="10800" y="21600"/>
                    </a:cubicBezTo>
                    <a:cubicBezTo>
                      <a:pt x="16765" y="21600"/>
                      <a:pt x="21600" y="19503"/>
                      <a:pt x="21600" y="16917"/>
                    </a:cubicBezTo>
                    <a:lnTo>
                      <a:pt x="21600" y="4683"/>
                    </a:lnTo>
                    <a:cubicBezTo>
                      <a:pt x="21600" y="2097"/>
                      <a:pt x="16765" y="0"/>
                      <a:pt x="10800" y="0"/>
                    </a:cubicBezTo>
                    <a:close/>
                  </a:path>
                </a:pathLst>
              </a:custGeom>
              <a:gradFill flip="none" rotWithShape="1">
                <a:gsLst>
                  <a:gs pos="0">
                    <a:srgbClr val="797979"/>
                  </a:gs>
                  <a:gs pos="50000">
                    <a:srgbClr val="E4E4E4"/>
                  </a:gs>
                  <a:gs pos="100000">
                    <a:srgbClr val="797979"/>
                  </a:gs>
                </a:gsLst>
                <a:lin ang="0" scaled="0"/>
              </a:gra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sp>
            <p:nvSpPr>
              <p:cNvPr id="606" name="Shape 606"/>
              <p:cNvSpPr/>
              <p:nvPr/>
            </p:nvSpPr>
            <p:spPr>
              <a:xfrm>
                <a:off x="0" y="0"/>
                <a:ext cx="1386910" cy="5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799"/>
                    </a:cubicBezTo>
                    <a:cubicBezTo>
                      <a:pt x="0" y="16764"/>
                      <a:pt x="4835" y="21600"/>
                      <a:pt x="10800" y="21600"/>
                    </a:cubicBezTo>
                    <a:cubicBezTo>
                      <a:pt x="16765" y="21600"/>
                      <a:pt x="21600" y="16764"/>
                      <a:pt x="21600" y="10799"/>
                    </a:cubicBezTo>
                    <a:cubicBezTo>
                      <a:pt x="21600" y="4835"/>
                      <a:pt x="16765" y="0"/>
                      <a:pt x="10800" y="0"/>
                    </a:cubicBezTo>
                    <a:close/>
                  </a:path>
                </a:pathLst>
              </a:custGeom>
              <a:solidFill>
                <a:srgbClr val="969696"/>
              </a:soli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grpSp>
        <p:grpSp>
          <p:nvGrpSpPr>
            <p:cNvPr id="610" name="Group 610"/>
            <p:cNvGrpSpPr/>
            <p:nvPr/>
          </p:nvGrpSpPr>
          <p:grpSpPr>
            <a:xfrm>
              <a:off x="0" y="-1"/>
              <a:ext cx="1386910" cy="818734"/>
              <a:chOff x="0" y="0"/>
              <a:chExt cx="1386909" cy="818732"/>
            </a:xfrm>
          </p:grpSpPr>
          <p:sp>
            <p:nvSpPr>
              <p:cNvPr id="608" name="Shape 608"/>
              <p:cNvSpPr/>
              <p:nvPr/>
            </p:nvSpPr>
            <p:spPr>
              <a:xfrm>
                <a:off x="0" y="0"/>
                <a:ext cx="1386910" cy="8187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2097"/>
                      <a:pt x="0" y="4683"/>
                    </a:cubicBezTo>
                    <a:lnTo>
                      <a:pt x="0" y="16917"/>
                    </a:lnTo>
                    <a:cubicBezTo>
                      <a:pt x="0" y="19503"/>
                      <a:pt x="4835" y="21600"/>
                      <a:pt x="10800" y="21600"/>
                    </a:cubicBezTo>
                    <a:cubicBezTo>
                      <a:pt x="16765" y="21600"/>
                      <a:pt x="21600" y="19503"/>
                      <a:pt x="21600" y="16917"/>
                    </a:cubicBezTo>
                    <a:lnTo>
                      <a:pt x="21600" y="4683"/>
                    </a:lnTo>
                    <a:cubicBezTo>
                      <a:pt x="21600" y="2097"/>
                      <a:pt x="16765" y="0"/>
                      <a:pt x="10800" y="0"/>
                    </a:cubicBezTo>
                    <a:close/>
                  </a:path>
                </a:pathLst>
              </a:custGeom>
              <a:gradFill flip="none" rotWithShape="1">
                <a:gsLst>
                  <a:gs pos="0">
                    <a:srgbClr val="575757"/>
                  </a:gs>
                  <a:gs pos="50000">
                    <a:srgbClr val="A7A7A7"/>
                  </a:gs>
                  <a:gs pos="100000">
                    <a:srgbClr val="575757"/>
                  </a:gs>
                </a:gsLst>
                <a:lin ang="0" scaled="0"/>
              </a:gra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sp>
            <p:nvSpPr>
              <p:cNvPr id="609" name="Shape 609"/>
              <p:cNvSpPr/>
              <p:nvPr/>
            </p:nvSpPr>
            <p:spPr>
              <a:xfrm>
                <a:off x="0" y="0"/>
                <a:ext cx="1386910" cy="3543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799"/>
                    </a:cubicBezTo>
                    <a:cubicBezTo>
                      <a:pt x="0" y="16764"/>
                      <a:pt x="4835" y="21600"/>
                      <a:pt x="10800" y="21600"/>
                    </a:cubicBezTo>
                    <a:cubicBezTo>
                      <a:pt x="16765" y="21600"/>
                      <a:pt x="21600" y="16764"/>
                      <a:pt x="21600" y="10799"/>
                    </a:cubicBezTo>
                    <a:cubicBezTo>
                      <a:pt x="21600" y="4835"/>
                      <a:pt x="16765" y="0"/>
                      <a:pt x="10800" y="0"/>
                    </a:cubicBezTo>
                    <a:close/>
                  </a:path>
                </a:pathLst>
              </a:custGeom>
              <a:solidFill>
                <a:srgbClr val="7D7D7D"/>
              </a:solidFill>
              <a:ln w="9525" cap="flat">
                <a:noFill/>
                <a:round/>
              </a:ln>
              <a:effectLst/>
            </p:spPr>
            <p:txBody>
              <a:bodyPr wrap="square" lIns="0" tIns="0" rIns="0" bIns="0" numCol="1" anchor="ctr">
                <a:noAutofit/>
              </a:bodyPr>
              <a:lstStyle/>
              <a:p>
                <a:pPr lvl="0" marL="40639" marR="40639" defTabSz="914400">
                  <a:buClrTx/>
                  <a:defRPr sz="1200">
                    <a:latin typeface="+mn-lt"/>
                    <a:ea typeface="+mn-ea"/>
                    <a:cs typeface="+mn-cs"/>
                    <a:sym typeface="Arial"/>
                  </a:defRPr>
                </a:pPr>
              </a:p>
            </p:txBody>
          </p:sp>
        </p:grpSp>
      </p:grpSp>
      <p:sp>
        <p:nvSpPr>
          <p:cNvPr id="612" name="Shape 612"/>
          <p:cNvSpPr/>
          <p:nvPr/>
        </p:nvSpPr>
        <p:spPr>
          <a:xfrm>
            <a:off x="2936255" y="3016162"/>
            <a:ext cx="870616" cy="855569"/>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4400"/>
              </a:spcBef>
              <a:buClr>
                <a:srgbClr val="86888B"/>
              </a:buClr>
              <a:buFont typeface="Arial"/>
              <a:defRPr sz="76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7600">
                <a:solidFill>
                  <a:srgbClr val="86888B"/>
                </a:solidFill>
                <a:uFill>
                  <a:solidFill>
                    <a:srgbClr val="86888B"/>
                  </a:solidFill>
                </a:uFill>
              </a:rPr>
              <a:t>√</a:t>
            </a:r>
          </a:p>
        </p:txBody>
      </p:sp>
      <p:sp>
        <p:nvSpPr>
          <p:cNvPr id="613" name="Shape 613"/>
          <p:cNvSpPr/>
          <p:nvPr/>
        </p:nvSpPr>
        <p:spPr>
          <a:xfrm>
            <a:off x="2680639" y="2871903"/>
            <a:ext cx="870615" cy="1032492"/>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5400"/>
              </a:spcBef>
              <a:buClr>
                <a:srgbClr val="BFBFBF"/>
              </a:buClr>
              <a:buFont typeface="Arial"/>
              <a:defRPr sz="9200">
                <a:solidFill>
                  <a:srgbClr val="BFBFBF"/>
                </a:solidFill>
                <a:uFill>
                  <a:solidFill>
                    <a:srgbClr val="BFBFBF"/>
                  </a:solidFill>
                </a:uFill>
                <a:latin typeface="+mn-lt"/>
                <a:ea typeface="+mn-ea"/>
                <a:cs typeface="+mn-cs"/>
                <a:sym typeface="Arial"/>
              </a:defRPr>
            </a:lvl1pPr>
          </a:lstStyle>
          <a:p>
            <a:pPr lvl="0">
              <a:defRPr sz="1800">
                <a:solidFill>
                  <a:srgbClr val="000000"/>
                </a:solidFill>
                <a:uFillTx/>
              </a:defRPr>
            </a:pPr>
            <a:r>
              <a:rPr sz="9200">
                <a:solidFill>
                  <a:srgbClr val="BFBFBF"/>
                </a:solidFill>
                <a:uFill>
                  <a:solidFill>
                    <a:srgbClr val="BFBFBF"/>
                  </a:solidFill>
                </a:uFill>
              </a:rPr>
              <a:t>∫</a:t>
            </a:r>
          </a:p>
        </p:txBody>
      </p:sp>
      <p:pic>
        <p:nvPicPr>
          <p:cNvPr id="614" name="image.png"/>
          <p:cNvPicPr/>
          <p:nvPr/>
        </p:nvPicPr>
        <p:blipFill>
          <a:blip r:embed="rId2">
            <a:extLst/>
          </a:blip>
          <a:stretch>
            <a:fillRect/>
          </a:stretch>
        </p:blipFill>
        <p:spPr>
          <a:xfrm>
            <a:off x="3109619" y="333453"/>
            <a:ext cx="2238544" cy="1703268"/>
          </a:xfrm>
          <a:prstGeom prst="rect">
            <a:avLst/>
          </a:prstGeom>
          <a:ln w="12700">
            <a:miter lim="400000"/>
          </a:ln>
        </p:spPr>
      </p:pic>
      <p:sp>
        <p:nvSpPr>
          <p:cNvPr id="615" name="Shape 615"/>
          <p:cNvSpPr/>
          <p:nvPr/>
        </p:nvSpPr>
        <p:spPr>
          <a:xfrm>
            <a:off x="1955548" y="2563138"/>
            <a:ext cx="870616" cy="855569"/>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4400"/>
              </a:spcBef>
              <a:buClr>
                <a:srgbClr val="86888B"/>
              </a:buClr>
              <a:buFont typeface="Arial"/>
              <a:defRPr sz="76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7600">
                <a:solidFill>
                  <a:srgbClr val="86888B"/>
                </a:solidFill>
                <a:uFill>
                  <a:solidFill>
                    <a:srgbClr val="86888B"/>
                  </a:solidFill>
                </a:uFill>
              </a:rPr>
              <a:t>∑</a:t>
            </a:r>
          </a:p>
        </p:txBody>
      </p:sp>
      <p:sp>
        <p:nvSpPr>
          <p:cNvPr id="616" name="Shape 616"/>
          <p:cNvSpPr/>
          <p:nvPr/>
        </p:nvSpPr>
        <p:spPr>
          <a:xfrm>
            <a:off x="2999969" y="960631"/>
            <a:ext cx="2637525" cy="4916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Framework</a:t>
            </a:r>
          </a:p>
        </p:txBody>
      </p:sp>
      <p:sp>
        <p:nvSpPr>
          <p:cNvPr id="617" name="Shape 617"/>
          <p:cNvSpPr/>
          <p:nvPr/>
        </p:nvSpPr>
        <p:spPr>
          <a:xfrm>
            <a:off x="1885950" y="3071840"/>
            <a:ext cx="2125920" cy="383555"/>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Models</a:t>
            </a:r>
          </a:p>
        </p:txBody>
      </p:sp>
      <p:sp>
        <p:nvSpPr>
          <p:cNvPr id="618" name="Shape 618"/>
          <p:cNvSpPr/>
          <p:nvPr/>
        </p:nvSpPr>
        <p:spPr>
          <a:xfrm>
            <a:off x="5135570" y="3131316"/>
            <a:ext cx="1488145" cy="383554"/>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algn="ctr" defTabSz="914400">
              <a:spcBef>
                <a:spcPts val="2000"/>
              </a:spcBef>
              <a:buFont typeface="Arial"/>
              <a:defRPr b="1" sz="3400">
                <a:latin typeface="+mn-lt"/>
                <a:ea typeface="+mn-ea"/>
                <a:cs typeface="+mn-cs"/>
                <a:sym typeface="Arial"/>
              </a:defRPr>
            </a:lvl1pPr>
          </a:lstStyle>
          <a:p>
            <a:pPr lvl="0">
              <a:defRPr b="0" sz="1800">
                <a:uFillTx/>
              </a:defRPr>
            </a:pPr>
            <a:r>
              <a:rPr b="1" sz="3400">
                <a:uFill>
                  <a:solidFill/>
                </a:uFill>
              </a:rPr>
              <a:t>Data</a:t>
            </a:r>
          </a:p>
        </p:txBody>
      </p:sp>
      <p:sp>
        <p:nvSpPr>
          <p:cNvPr id="619" name="Shape 619"/>
          <p:cNvSpPr/>
          <p:nvPr/>
        </p:nvSpPr>
        <p:spPr>
          <a:xfrm>
            <a:off x="2578139" y="2503663"/>
            <a:ext cx="870616" cy="4916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2600"/>
              </a:spcBef>
              <a:buClr>
                <a:srgbClr val="86888B"/>
              </a:buClr>
              <a:buFont typeface="Arial"/>
              <a:defRPr sz="4400">
                <a:solidFill>
                  <a:srgbClr val="86888B"/>
                </a:solidFill>
                <a:uFill>
                  <a:solidFill>
                    <a:srgbClr val="86888B"/>
                  </a:solidFill>
                </a:uFill>
                <a:latin typeface="+mn-lt"/>
                <a:ea typeface="+mn-ea"/>
                <a:cs typeface="+mn-cs"/>
                <a:sym typeface="Arial"/>
              </a:defRPr>
            </a:lvl1pPr>
          </a:lstStyle>
          <a:p>
            <a:pPr lvl="0">
              <a:defRPr sz="1800">
                <a:solidFill>
                  <a:srgbClr val="000000"/>
                </a:solidFill>
                <a:uFillTx/>
              </a:defRPr>
            </a:pPr>
            <a:r>
              <a:rPr sz="4400">
                <a:solidFill>
                  <a:srgbClr val="86888B"/>
                </a:solidFill>
                <a:uFill>
                  <a:solidFill>
                    <a:srgbClr val="86888B"/>
                  </a:solidFill>
                </a:uFill>
              </a:rPr>
              <a:t>=</a:t>
            </a:r>
          </a:p>
        </p:txBody>
      </p:sp>
      <p:sp>
        <p:nvSpPr>
          <p:cNvPr id="620" name="Shape 620"/>
          <p:cNvSpPr/>
          <p:nvPr/>
        </p:nvSpPr>
        <p:spPr>
          <a:xfrm>
            <a:off x="2236473" y="3451469"/>
            <a:ext cx="870616" cy="42272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marL="57150" marR="57798" defTabSz="914400">
              <a:spcBef>
                <a:spcPts val="2300"/>
              </a:spcBef>
              <a:buClr>
                <a:srgbClr val="BFBFBF"/>
              </a:buClr>
              <a:buFont typeface="Arial"/>
              <a:defRPr sz="3800">
                <a:solidFill>
                  <a:srgbClr val="BFBFBF"/>
                </a:solidFill>
                <a:uFill>
                  <a:solidFill>
                    <a:srgbClr val="BFBFBF"/>
                  </a:solidFill>
                </a:uFill>
                <a:latin typeface="+mn-lt"/>
                <a:ea typeface="+mn-ea"/>
                <a:cs typeface="+mn-cs"/>
                <a:sym typeface="Arial"/>
              </a:defRPr>
            </a:lvl1pPr>
          </a:lstStyle>
          <a:p>
            <a:pPr lvl="0">
              <a:defRPr sz="1800">
                <a:solidFill>
                  <a:srgbClr val="000000"/>
                </a:solidFill>
                <a:uFillTx/>
              </a:defRPr>
            </a:pPr>
            <a:r>
              <a:rPr sz="3800">
                <a:solidFill>
                  <a:srgbClr val="BFBFBF"/>
                </a:solidFill>
                <a:uFill>
                  <a:solidFill>
                    <a:srgbClr val="BFBFBF"/>
                  </a:solidFill>
                </a:uFill>
              </a:rPr>
              <a:t>∩</a:t>
            </a:r>
          </a:p>
        </p:txBody>
      </p:sp>
      <p:sp>
        <p:nvSpPr>
          <p:cNvPr id="621" name="Shape 621"/>
          <p:cNvSpPr/>
          <p:nvPr/>
        </p:nvSpPr>
        <p:spPr>
          <a:xfrm flipV="1">
            <a:off x="3075452" y="1972183"/>
            <a:ext cx="392284" cy="516296"/>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
        <p:nvSpPr>
          <p:cNvPr id="622" name="Shape 622"/>
          <p:cNvSpPr/>
          <p:nvPr/>
        </p:nvSpPr>
        <p:spPr>
          <a:xfrm flipH="1" flipV="1">
            <a:off x="5162144" y="1894992"/>
            <a:ext cx="313827" cy="536543"/>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
        <p:nvSpPr>
          <p:cNvPr id="623" name="Shape 623"/>
          <p:cNvSpPr/>
          <p:nvPr/>
        </p:nvSpPr>
        <p:spPr>
          <a:xfrm flipV="1">
            <a:off x="3860018" y="3322395"/>
            <a:ext cx="708641" cy="10125"/>
          </a:xfrm>
          <a:prstGeom prst="line">
            <a:avLst/>
          </a:prstGeom>
          <a:ln w="57150">
            <a:solidFill>
              <a:srgbClr val="00AAD6"/>
            </a:solidFill>
            <a:round/>
            <a:headEnd type="triangle"/>
            <a:tailEnd type="triangle"/>
          </a:ln>
        </p:spPr>
        <p:txBody>
          <a:bodyPr lIns="0" tIns="0" rIns="0" bIns="0" anchor="ctr"/>
          <a:lstStyle/>
          <a:p>
            <a:pPr lvl="0">
              <a:buClrTx/>
              <a:defRPr sz="1200">
                <a:uFillTx/>
                <a:latin typeface="Helvetica"/>
                <a:ea typeface="Helvetica"/>
                <a:cs typeface="Helvetica"/>
                <a:sym typeface="Helvetica"/>
              </a:defRPr>
            </a:pPr>
          </a:p>
        </p:txBody>
      </p:sp>
    </p:spTree>
  </p:cSld>
  <p:clrMapOvr>
    <a:masterClrMapping/>
  </p:clrMapOvr>
  <p:transition spd="med" advClick="1"/>
</p:sld>
</file>

<file path=ppt/slides/slide7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5" name="Shape 625"/>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54</a:t>
            </a:r>
          </a:p>
        </p:txBody>
      </p:sp>
      <p:sp>
        <p:nvSpPr>
          <p:cNvPr id="626" name="Shape 626"/>
          <p:cNvSpPr/>
          <p:nvPr>
            <p:ph type="title"/>
          </p:nvPr>
        </p:nvSpPr>
        <p:spPr>
          <a:prstGeom prst="rect">
            <a:avLst/>
          </a:prstGeom>
        </p:spPr>
        <p:txBody>
          <a:bodyPr/>
          <a:lstStyle/>
          <a:p>
            <a:pPr lvl="0">
              <a:lnSpc>
                <a:spcPct val="80000"/>
              </a:lnSpc>
              <a:defRPr b="0" sz="1800">
                <a:solidFill>
                  <a:srgbClr val="000000"/>
                </a:solidFill>
                <a:uFillTx/>
              </a:defRPr>
            </a:pPr>
            <a:r>
              <a:rPr b="1" sz="3000">
                <a:solidFill>
                  <a:srgbClr val="008F94"/>
                </a:solidFill>
                <a:uFill>
                  <a:solidFill>
                    <a:srgbClr val="008F94"/>
                  </a:solidFill>
                </a:uFill>
              </a:rPr>
              <a:t>Scorecards for profit &amp; </a:t>
            </a:r>
            <a:r>
              <a:rPr b="1" sz="3000">
                <a:solidFill>
                  <a:srgbClr val="044872"/>
                </a:solidFill>
                <a:uFill>
                  <a:solidFill>
                    <a:srgbClr val="008F94"/>
                  </a:solidFill>
                </a:uFill>
              </a:rPr>
              <a:t>Data Visualization</a:t>
            </a:r>
          </a:p>
        </p:txBody>
      </p:sp>
    </p:spTree>
  </p:cSld>
  <p:clrMapOvr>
    <a:masterClrMapping/>
  </p:clrMapOvr>
  <p:transition spd="med" advClick="1"/>
</p:sld>
</file>

<file path=ppt/slides/slide7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8" name="Shape 628"/>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55</a:t>
            </a:r>
          </a:p>
        </p:txBody>
      </p:sp>
      <p:pic>
        <p:nvPicPr>
          <p:cNvPr id="629" name="image02.jpg"/>
          <p:cNvPicPr/>
          <p:nvPr/>
        </p:nvPicPr>
        <p:blipFill>
          <a:blip r:embed="rId2">
            <a:extLst/>
          </a:blip>
          <a:stretch>
            <a:fillRect/>
          </a:stretch>
        </p:blipFill>
        <p:spPr>
          <a:xfrm>
            <a:off x="1143000" y="0"/>
            <a:ext cx="6858000" cy="5143500"/>
          </a:xfrm>
          <a:prstGeom prst="rect">
            <a:avLst/>
          </a:prstGeom>
          <a:ln w="12700">
            <a:miter lim="400000"/>
          </a:ln>
        </p:spPr>
      </p:pic>
      <p:sp>
        <p:nvSpPr>
          <p:cNvPr id="630" name="Shape 630"/>
          <p:cNvSpPr/>
          <p:nvPr/>
        </p:nvSpPr>
        <p:spPr>
          <a:xfrm>
            <a:off x="1142999" y="0"/>
            <a:ext cx="6867526" cy="179784"/>
          </a:xfrm>
          <a:prstGeom prst="rect">
            <a:avLst/>
          </a:prstGeom>
          <a:solidFill>
            <a:srgbClr val="044872"/>
          </a:solidFill>
          <a:ln w="3175">
            <a:solidFill>
              <a:srgbClr val="044872"/>
            </a:solidFill>
            <a:round/>
          </a:ln>
        </p:spPr>
        <p:txBody>
          <a:bodyPr lIns="34289" tIns="34289" rIns="34289" bIns="34289"/>
          <a:lstStyle/>
          <a:p>
            <a:pPr lvl="0" defTabSz="914400">
              <a:buClrTx/>
              <a:defRPr b="1" sz="1200">
                <a:uFillTx/>
              </a:defRPr>
            </a:pPr>
          </a:p>
        </p:txBody>
      </p:sp>
      <p:sp>
        <p:nvSpPr>
          <p:cNvPr id="631" name="Shape 631"/>
          <p:cNvSpPr/>
          <p:nvPr/>
        </p:nvSpPr>
        <p:spPr>
          <a:xfrm>
            <a:off x="1142999" y="-1"/>
            <a:ext cx="6867526" cy="628651"/>
          </a:xfrm>
          <a:prstGeom prst="rect">
            <a:avLst/>
          </a:prstGeom>
          <a:solidFill>
            <a:srgbClr val="FFFFFF"/>
          </a:solidFill>
          <a:ln w="12700">
            <a:miter lim="400000"/>
          </a:ln>
        </p:spPr>
        <p:txBody>
          <a:bodyPr lIns="34289" tIns="34289" rIns="34289" bIns="34289"/>
          <a:lstStyle/>
          <a:p>
            <a:pPr lvl="0" defTabSz="914400">
              <a:buClrTx/>
              <a:defRPr b="1" sz="1200">
                <a:uFillTx/>
              </a:defRPr>
            </a:pPr>
          </a:p>
        </p:txBody>
      </p:sp>
      <p:pic>
        <p:nvPicPr>
          <p:cNvPr id="632" name="image16.jpg"/>
          <p:cNvPicPr/>
          <p:nvPr/>
        </p:nvPicPr>
        <p:blipFill>
          <a:blip r:embed="rId3">
            <a:extLst/>
          </a:blip>
          <a:stretch>
            <a:fillRect/>
          </a:stretch>
        </p:blipFill>
        <p:spPr>
          <a:xfrm>
            <a:off x="-9525" y="0"/>
            <a:ext cx="9496425" cy="5143500"/>
          </a:xfrm>
          <a:prstGeom prst="rect">
            <a:avLst/>
          </a:prstGeom>
          <a:ln w="12700">
            <a:miter lim="400000"/>
          </a:ln>
        </p:spPr>
      </p:pic>
      <p:sp>
        <p:nvSpPr>
          <p:cNvPr id="633" name="Shape 633"/>
          <p:cNvSpPr/>
          <p:nvPr>
            <p:ph type="title"/>
          </p:nvPr>
        </p:nvSpPr>
        <p:spPr>
          <a:xfrm>
            <a:off x="226447" y="75027"/>
            <a:ext cx="4886071" cy="2121843"/>
          </a:xfrm>
          <a:prstGeom prst="rect">
            <a:avLst/>
          </a:prstGeom>
        </p:spPr>
        <p:txBody>
          <a:bodyPr/>
          <a:lstStyle/>
          <a:p>
            <a:pPr lvl="0">
              <a:lnSpc>
                <a:spcPct val="80000"/>
              </a:lnSpc>
              <a:defRPr b="0" sz="1800">
                <a:solidFill>
                  <a:srgbClr val="000000"/>
                </a:solidFill>
                <a:uFillTx/>
              </a:defRPr>
            </a:pPr>
            <a:r>
              <a:rPr b="1" sz="3000">
                <a:solidFill>
                  <a:srgbClr val="FFFFFF"/>
                </a:solidFill>
                <a:uFill>
                  <a:solidFill>
                    <a:srgbClr val="008F94"/>
                  </a:solidFill>
                </a:uFill>
              </a:rPr>
              <a:t>Stephen Few. </a:t>
            </a:r>
            <a:endParaRPr b="1" sz="3000">
              <a:solidFill>
                <a:srgbClr val="FFFFFF"/>
              </a:solidFill>
              <a:uFill>
                <a:solidFill>
                  <a:srgbClr val="008F94"/>
                </a:solidFill>
              </a:uFill>
            </a:endParaRPr>
          </a:p>
          <a:p>
            <a:pPr lvl="0">
              <a:lnSpc>
                <a:spcPct val="80000"/>
              </a:lnSpc>
              <a:defRPr b="0" sz="1800">
                <a:solidFill>
                  <a:srgbClr val="000000"/>
                </a:solidFill>
                <a:uFillTx/>
              </a:defRPr>
            </a:pPr>
            <a:br>
              <a:rPr b="1" sz="3000">
                <a:solidFill>
                  <a:srgbClr val="FFFFFF"/>
                </a:solidFill>
                <a:uFill>
                  <a:solidFill>
                    <a:srgbClr val="008F94"/>
                  </a:solidFill>
                </a:uFill>
              </a:rPr>
            </a:br>
            <a:r>
              <a:rPr b="1" sz="3000">
                <a:solidFill>
                  <a:srgbClr val="FFFFFF"/>
                </a:solidFill>
                <a:uFill>
                  <a:solidFill>
                    <a:srgbClr val="008F94"/>
                  </a:solidFill>
                </a:uFill>
              </a:rPr>
              <a:t>Buy everything he makes.  </a:t>
            </a:r>
            <a:br>
              <a:rPr b="1" sz="3000">
                <a:solidFill>
                  <a:srgbClr val="FFFFFF"/>
                </a:solidFill>
                <a:uFill>
                  <a:solidFill>
                    <a:srgbClr val="008F94"/>
                  </a:solidFill>
                </a:uFill>
              </a:rPr>
            </a:br>
            <a:br>
              <a:rPr b="1" sz="3000">
                <a:solidFill>
                  <a:srgbClr val="FFFFFF"/>
                </a:solidFill>
                <a:uFill>
                  <a:solidFill>
                    <a:srgbClr val="008F94"/>
                  </a:solidFill>
                </a:uFill>
              </a:rPr>
            </a:br>
            <a:r>
              <a:rPr b="1" sz="3000">
                <a:solidFill>
                  <a:srgbClr val="FFFFFF"/>
                </a:solidFill>
                <a:uFill>
                  <a:solidFill>
                    <a:srgbClr val="008F94"/>
                  </a:solidFill>
                </a:uFill>
              </a:rPr>
              <a:t>Do everything he says.</a:t>
            </a:r>
          </a:p>
        </p:txBody>
      </p:sp>
      <p:sp>
        <p:nvSpPr>
          <p:cNvPr id="634" name="Shape 63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635" name="Shape 635"/>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55</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15" name="Shape 115"/>
          <p:cNvSpPr/>
          <p:nvPr>
            <p:ph type="body" idx="1"/>
          </p:nvPr>
        </p:nvSpPr>
        <p:spPr>
          <a:xfrm>
            <a:off x="369739" y="993689"/>
            <a:ext cx="8423386" cy="3542024"/>
          </a:xfrm>
          <a:prstGeom prst="rect">
            <a:avLst/>
          </a:prstGeom>
        </p:spPr>
        <p:txBody>
          <a:bodyPr/>
          <a:lstStyle/>
          <a:p>
            <a:pPr lvl="0">
              <a:defRPr sz="1800">
                <a:uFillTx/>
              </a:defRPr>
            </a:pPr>
            <a:r>
              <a:rPr sz="2100">
                <a:uFill>
                  <a:solidFill/>
                </a:uFill>
              </a:rPr>
              <a:t>Next week you should:</a:t>
            </a:r>
            <a:endParaRPr sz="2100">
              <a:uFill>
                <a:solidFill/>
              </a:uFill>
            </a:endParaRPr>
          </a:p>
          <a:p>
            <a:pPr lvl="1">
              <a:defRPr sz="1800">
                <a:uFillTx/>
              </a:defRPr>
            </a:pPr>
            <a:r>
              <a:rPr sz="1900">
                <a:uFill>
                  <a:solidFill/>
                </a:uFill>
              </a:rPr>
              <a:t>Identify critical database(s) within your organization</a:t>
            </a:r>
            <a:endParaRPr sz="1900">
              <a:uFill>
                <a:solidFill/>
              </a:uFill>
            </a:endParaRPr>
          </a:p>
          <a:p>
            <a:pPr lvl="0">
              <a:defRPr sz="1800">
                <a:uFillTx/>
              </a:defRPr>
            </a:pPr>
            <a:r>
              <a:rPr sz="2100">
                <a:uFill>
                  <a:solidFill/>
                </a:uFill>
              </a:rPr>
              <a:t>In the first three months following this presentation you should:</a:t>
            </a:r>
            <a:endParaRPr sz="2100">
              <a:uFill>
                <a:solidFill/>
              </a:uFill>
            </a:endParaRPr>
          </a:p>
          <a:p>
            <a:pPr lvl="1">
              <a:defRPr sz="1800">
                <a:uFillTx/>
              </a:defRPr>
            </a:pPr>
            <a:r>
              <a:rPr sz="1900">
                <a:uFill>
                  <a:solidFill/>
                </a:uFill>
              </a:rPr>
              <a:t>Understand who is accessing the database(s), from where and why</a:t>
            </a:r>
            <a:endParaRPr sz="1900">
              <a:uFill>
                <a:solidFill/>
              </a:uFill>
            </a:endParaRPr>
          </a:p>
          <a:p>
            <a:pPr lvl="1">
              <a:defRPr sz="1800">
                <a:uFillTx/>
              </a:defRPr>
            </a:pPr>
            <a:r>
              <a:rPr sz="1900">
                <a:uFill>
                  <a:solidFill/>
                </a:uFill>
              </a:rPr>
              <a:t>Define appropriate controls for the database</a:t>
            </a:r>
            <a:endParaRPr sz="1900">
              <a:uFill>
                <a:solidFill/>
              </a:uFill>
            </a:endParaRPr>
          </a:p>
          <a:p>
            <a:pPr lvl="0">
              <a:defRPr sz="1800">
                <a:uFillTx/>
              </a:defRPr>
            </a:pPr>
            <a:r>
              <a:rPr sz="2100">
                <a:uFill>
                  <a:solidFill/>
                </a:uFill>
              </a:rPr>
              <a:t>Within six months you should:</a:t>
            </a:r>
            <a:endParaRPr sz="2100">
              <a:uFill>
                <a:solidFill/>
              </a:uFill>
            </a:endParaRPr>
          </a:p>
          <a:p>
            <a:pPr lvl="1">
              <a:defRPr sz="1800">
                <a:uFillTx/>
              </a:defRPr>
            </a:pPr>
            <a:r>
              <a:rPr sz="1900">
                <a:uFill>
                  <a:solidFill/>
                </a:uFill>
              </a:rPr>
              <a:t>Select a security system which allows proactive policy to be set according to your organization’s needs</a:t>
            </a:r>
            <a:endParaRPr sz="1900">
              <a:uFill>
                <a:solidFill/>
              </a:uFill>
            </a:endParaRPr>
          </a:p>
          <a:p>
            <a:pPr lvl="1">
              <a:defRPr sz="1800">
                <a:uFillTx/>
              </a:defRPr>
            </a:pPr>
            <a:r>
              <a:rPr sz="1900">
                <a:uFill>
                  <a:solidFill/>
                </a:uFill>
              </a:rPr>
              <a:t>Drive an implementation project to protect all critical databases</a:t>
            </a:r>
          </a:p>
        </p:txBody>
      </p:sp>
      <p:sp>
        <p:nvSpPr>
          <p:cNvPr id="116" name="Shape 116"/>
          <p:cNvSpPr/>
          <p:nvPr>
            <p:ph type="sldNum" sz="quarter" idx="2"/>
          </p:nvPr>
        </p:nvSpPr>
        <p:spPr>
          <a:xfrm>
            <a:off x="4425186" y="4871776"/>
            <a:ext cx="244290" cy="228601"/>
          </a:xfrm>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117" name="Shape 117"/>
          <p:cNvSpPr/>
          <p:nvPr>
            <p:ph type="title"/>
          </p:nvPr>
        </p:nvSpPr>
        <p:spPr>
          <a:xfrm>
            <a:off x="378847" y="56884"/>
            <a:ext cx="8185442" cy="857251"/>
          </a:xfrm>
          <a:prstGeom prst="rect">
            <a:avLst/>
          </a:prstGeom>
        </p:spPr>
        <p:txBody>
          <a:bodyPr/>
          <a:lstStyle/>
          <a:p>
            <a:pPr lvl="0">
              <a:defRPr b="0" sz="1800">
                <a:solidFill>
                  <a:srgbClr val="000000"/>
                </a:solidFill>
                <a:uFillTx/>
              </a:defRPr>
            </a:pPr>
            <a:r>
              <a:rPr b="1">
                <a:solidFill>
                  <a:srgbClr val="008F94"/>
                </a:solidFill>
                <a:uFill>
                  <a:solidFill>
                    <a:srgbClr val="008F94"/>
                  </a:solidFill>
                </a:uFill>
              </a:rPr>
              <a:t>Provide an “Apply” Slide – Example:</a:t>
            </a:r>
            <a:br>
              <a:rPr b="1">
                <a:solidFill>
                  <a:srgbClr val="008F94"/>
                </a:solidFill>
                <a:uFill>
                  <a:solidFill>
                    <a:srgbClr val="008F94"/>
                  </a:solidFill>
                </a:uFill>
              </a:rPr>
            </a:br>
            <a:r>
              <a:rPr b="1" sz="2800">
                <a:solidFill>
                  <a:srgbClr val="008F94"/>
                </a:solidFill>
                <a:uFill>
                  <a:solidFill>
                    <a:srgbClr val="008F94"/>
                  </a:solidFill>
                </a:uFill>
              </a:rPr>
              <a:t>Apply What You Have Learned Today</a:t>
            </a:r>
          </a:p>
        </p:txBody>
      </p:sp>
    </p:spTree>
  </p:cSld>
  <p:clrMapOvr>
    <a:masterClrMapping/>
  </p:clrMapOvr>
  <p:transition spd="med" advClick="1"/>
</p:sld>
</file>

<file path=ppt/slides/slide8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37" name="Shape 637"/>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56</a:t>
            </a:r>
          </a:p>
        </p:txBody>
      </p:sp>
      <p:sp>
        <p:nvSpPr>
          <p:cNvPr id="638" name="Shape 638"/>
          <p:cNvSpPr/>
          <p:nvPr>
            <p:ph type="title"/>
          </p:nvPr>
        </p:nvSpPr>
        <p:spPr>
          <a:prstGeom prst="rect">
            <a:avLst/>
          </a:prstGeom>
        </p:spPr>
        <p:txBody>
          <a:bodyPr/>
          <a:lstStyle/>
          <a:p>
            <a:pPr lvl="0">
              <a:lnSpc>
                <a:spcPct val="80000"/>
              </a:lnSpc>
            </a:pPr>
          </a:p>
        </p:txBody>
      </p:sp>
      <p:sp>
        <p:nvSpPr>
          <p:cNvPr id="639" name="Shape 639"/>
          <p:cNvSpPr/>
          <p:nvPr>
            <p:ph type="body" idx="1"/>
          </p:nvPr>
        </p:nvSpPr>
        <p:spPr>
          <a:prstGeom prst="rect">
            <a:avLst/>
          </a:prstGeom>
        </p:spPr>
        <p:txBody>
          <a:bodyPr/>
          <a:lstStyle/>
          <a:p>
            <a:pPr lvl="0"/>
          </a:p>
        </p:txBody>
      </p:sp>
      <p:sp>
        <p:nvSpPr>
          <p:cNvPr id="640" name="Shape 64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
        <p:nvSpPr>
          <p:cNvPr id="641" name="Shape 641"/>
          <p:cNvSpPr/>
          <p:nvPr/>
        </p:nvSpPr>
        <p:spPr>
          <a:xfrm>
            <a:off x="1345406" y="4894658"/>
            <a:ext cx="205242" cy="2050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latin typeface="Helvetica Neue"/>
                <a:ea typeface="Helvetica Neue"/>
                <a:cs typeface="Helvetica Neue"/>
                <a:sym typeface="Helvetica Neue"/>
              </a:defRPr>
            </a:lvl1pPr>
          </a:lstStyle>
          <a:p>
            <a:pPr lvl="0">
              <a:defRPr sz="1800">
                <a:solidFill>
                  <a:srgbClr val="000000"/>
                </a:solidFill>
              </a:defRPr>
            </a:pPr>
            <a:r>
              <a:rPr sz="900">
                <a:solidFill>
                  <a:srgbClr val="044872"/>
                </a:solidFill>
              </a:rPr>
              <a:t>56</a:t>
            </a:r>
          </a:p>
        </p:txBody>
      </p:sp>
      <p:pic>
        <p:nvPicPr>
          <p:cNvPr id="642" name="image08.jpg"/>
          <p:cNvPicPr/>
          <p:nvPr/>
        </p:nvPicPr>
        <p:blipFill>
          <a:blip r:embed="rId2">
            <a:extLst/>
          </a:blip>
          <a:stretch>
            <a:fillRect/>
          </a:stretch>
        </p:blipFill>
        <p:spPr>
          <a:xfrm>
            <a:off x="-20042" y="0"/>
            <a:ext cx="9685703" cy="5143500"/>
          </a:xfrm>
          <a:prstGeom prst="rect">
            <a:avLst/>
          </a:prstGeom>
          <a:ln w="12700">
            <a:miter lim="400000"/>
          </a:ln>
        </p:spPr>
      </p:pic>
    </p:spTree>
  </p:cSld>
  <p:clrMapOvr>
    <a:masterClrMapping/>
  </p:clrMapOvr>
  <p:transition spd="med" advClick="1"/>
</p:sld>
</file>

<file path=ppt/slides/slide8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4" name="Shape 644"/>
          <p:cNvSpPr/>
          <p:nvPr>
            <p:ph type="title"/>
          </p:nvPr>
        </p:nvSpPr>
        <p:spPr>
          <a:prstGeom prst="rect">
            <a:avLst/>
          </a:prstGeom>
        </p:spPr>
        <p:txBody>
          <a:bodyPr/>
          <a:lstStyle/>
          <a:p>
            <a:pPr lvl="0">
              <a:lnSpc>
                <a:spcPct val="80000"/>
              </a:lnSpc>
            </a:pPr>
          </a:p>
        </p:txBody>
      </p:sp>
      <p:sp>
        <p:nvSpPr>
          <p:cNvPr id="645" name="Shape 645"/>
          <p:cNvSpPr/>
          <p:nvPr>
            <p:ph type="body" idx="1"/>
          </p:nvPr>
        </p:nvSpPr>
        <p:spPr>
          <a:prstGeom prst="rect">
            <a:avLst/>
          </a:prstGeom>
        </p:spPr>
        <p:txBody>
          <a:bodyPr/>
          <a:lstStyle/>
          <a:p>
            <a:pPr lvl="0"/>
          </a:p>
        </p:txBody>
      </p:sp>
      <p:sp>
        <p:nvSpPr>
          <p:cNvPr id="646" name="Shape 64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pic>
        <p:nvPicPr>
          <p:cNvPr id="647" name="image.png"/>
          <p:cNvPicPr/>
          <p:nvPr/>
        </p:nvPicPr>
        <p:blipFill>
          <a:blip r:embed="rId2">
            <a:extLst/>
          </a:blip>
          <a:stretch>
            <a:fillRect/>
          </a:stretch>
        </p:blipFill>
        <p:spPr>
          <a:xfrm>
            <a:off x="-12700" y="-41988"/>
            <a:ext cx="9169400" cy="7103733"/>
          </a:xfrm>
          <a:prstGeom prst="rect">
            <a:avLst/>
          </a:prstGeom>
          <a:ln w="12700">
            <a:miter lim="400000"/>
          </a:ln>
        </p:spPr>
      </p:pic>
    </p:spTree>
  </p:cSld>
  <p:clrMapOvr>
    <a:masterClrMapping/>
  </p:clrMapOvr>
  <p:transition spd="med" advClick="1"/>
</p:sld>
</file>

<file path=ppt/slides/slide8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9" name="Shape 649"/>
          <p:cNvSpPr/>
          <p:nvPr/>
        </p:nvSpPr>
        <p:spPr>
          <a:xfrm>
            <a:off x="1348977" y="4843462"/>
            <a:ext cx="193970" cy="208281"/>
          </a:xfrm>
          <a:prstGeom prst="rect">
            <a:avLst/>
          </a:prstGeom>
          <a:ln w="12700">
            <a:miter lim="400000"/>
          </a:ln>
          <a:extLst>
            <a:ext uri="{C572A759-6A51-4108-AA02-DFA0A04FC94B}">
              <ma14:wrappingTextBoxFlag xmlns:ma14="http://schemas.microsoft.com/office/mac/drawingml/2011/main" val="1"/>
            </a:ext>
          </a:extLst>
        </p:spPr>
        <p:txBody>
          <a:bodyPr lIns="34289" tIns="34289" rIns="34289" bIns="34289">
            <a:spAutoFit/>
          </a:bodyPr>
          <a:lstStyle>
            <a:lvl1pPr defTabSz="914400">
              <a:buClrTx/>
              <a:defRPr sz="900">
                <a:solidFill>
                  <a:srgbClr val="044872"/>
                </a:solidFill>
                <a:uFillTx/>
              </a:defRPr>
            </a:lvl1pPr>
          </a:lstStyle>
          <a:p>
            <a:pPr lvl="0">
              <a:defRPr sz="1800">
                <a:solidFill>
                  <a:srgbClr val="000000"/>
                </a:solidFill>
              </a:defRPr>
            </a:pPr>
            <a:r>
              <a:rPr sz="900">
                <a:solidFill>
                  <a:srgbClr val="044872"/>
                </a:solidFill>
              </a:rPr>
              <a:t>58</a:t>
            </a:r>
          </a:p>
        </p:txBody>
      </p:sp>
      <p:sp>
        <p:nvSpPr>
          <p:cNvPr id="650" name="Shape 650"/>
          <p:cNvSpPr/>
          <p:nvPr>
            <p:ph type="title"/>
          </p:nvPr>
        </p:nvSpPr>
        <p:spPr>
          <a:prstGeom prst="rect">
            <a:avLst/>
          </a:prstGeom>
        </p:spPr>
        <p:txBody>
          <a:bodyPr/>
          <a:lstStyle>
            <a:lvl1pPr>
              <a:lnSpc>
                <a:spcPct val="80000"/>
              </a:lnSpc>
              <a:defRPr sz="3000">
                <a:solidFill>
                  <a:srgbClr val="044872"/>
                </a:solidFill>
              </a:defRPr>
            </a:lvl1pPr>
          </a:lstStyle>
          <a:p>
            <a:pPr lvl="0">
              <a:defRPr b="0" sz="1800">
                <a:solidFill>
                  <a:srgbClr val="000000"/>
                </a:solidFill>
                <a:uFillTx/>
              </a:defRPr>
            </a:pPr>
            <a:r>
              <a:rPr b="1" sz="3000">
                <a:solidFill>
                  <a:srgbClr val="044872"/>
                </a:solidFill>
                <a:uFill>
                  <a:solidFill>
                    <a:srgbClr val="008F94"/>
                  </a:solidFill>
                </a:uFill>
              </a:rPr>
              <a:t>Dave &amp; Alex Metric Cooking Tips</a:t>
            </a:r>
          </a:p>
        </p:txBody>
      </p:sp>
      <p:sp>
        <p:nvSpPr>
          <p:cNvPr id="651" name="Shape 651"/>
          <p:cNvSpPr/>
          <p:nvPr>
            <p:ph type="body" idx="1"/>
          </p:nvPr>
        </p:nvSpPr>
        <p:spPr>
          <a:xfrm>
            <a:off x="369739" y="951958"/>
            <a:ext cx="8423386" cy="3394473"/>
          </a:xfrm>
          <a:prstGeom prst="rect">
            <a:avLst/>
          </a:prstGeom>
        </p:spPr>
        <p:txBody>
          <a:bodyPr/>
          <a:lstStyle/>
          <a:p>
            <a:pPr lvl="0" marL="532964" indent="-423236" defTabSz="438911">
              <a:spcBef>
                <a:spcPts val="700"/>
              </a:spcBef>
              <a:buClr>
                <a:srgbClr val="EA5F00"/>
              </a:buClr>
              <a:buFont typeface="Helvetica"/>
              <a:buChar char="●"/>
              <a:defRPr sz="1800">
                <a:uFillTx/>
              </a:defRPr>
            </a:pPr>
            <a:r>
              <a:rPr b="1" sz="1727">
                <a:uFill>
                  <a:solidFill/>
                </a:uFill>
                <a:latin typeface="Calibri"/>
                <a:ea typeface="Calibri"/>
                <a:cs typeface="Calibri"/>
                <a:sym typeface="Calibri"/>
              </a:rPr>
              <a:t>Every Pixel Has A Purpose</a:t>
            </a:r>
            <a:endParaRPr b="1" sz="1727">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Cute is evil</a:t>
            </a:r>
            <a:endParaRPr b="1" sz="1727">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Appreciate the Purpose of White Space</a:t>
            </a:r>
            <a:endParaRPr b="1" sz="1727">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Colors aren</a:t>
            </a:r>
            <a:r>
              <a:rPr sz="1727">
                <a:uFill>
                  <a:solidFill/>
                </a:uFill>
              </a:rPr>
              <a:t>’</a:t>
            </a:r>
            <a:r>
              <a:rPr b="1" sz="1727">
                <a:uFill>
                  <a:solidFill/>
                </a:uFill>
                <a:latin typeface="Calibri"/>
                <a:ea typeface="Calibri"/>
                <a:cs typeface="Calibri"/>
                <a:sym typeface="Calibri"/>
              </a:rPr>
              <a:t>t always as necessary as you think they are</a:t>
            </a:r>
            <a:endParaRPr b="1" sz="1727">
              <a:uFill>
                <a:solidFill/>
              </a:uFill>
              <a:latin typeface="Calibri"/>
              <a:ea typeface="Calibri"/>
              <a:cs typeface="Calibri"/>
              <a:sym typeface="Calibri"/>
            </a:endParaRPr>
          </a:p>
          <a:p>
            <a:pPr lvl="1" marL="713231" indent="-274320" defTabSz="438911">
              <a:spcBef>
                <a:spcPts val="500"/>
              </a:spcBef>
              <a:buClr>
                <a:srgbClr val="EA5F00"/>
              </a:buClr>
              <a:buFont typeface="Helvetica"/>
              <a:buChar char="●"/>
              <a:defRPr sz="1800">
                <a:uFillTx/>
              </a:defRPr>
            </a:pPr>
            <a:r>
              <a:rPr sz="1344">
                <a:uFill>
                  <a:solidFill/>
                </a:uFill>
                <a:latin typeface="Calibri"/>
                <a:ea typeface="Calibri"/>
                <a:cs typeface="Calibri"/>
                <a:sym typeface="Calibri"/>
              </a:rPr>
              <a:t>But when they are, use them wisely (treat them like ammo)</a:t>
            </a:r>
            <a:endParaRPr sz="1344">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Consistency is Key</a:t>
            </a:r>
            <a:endParaRPr b="1" sz="1727">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Rationalize Copiously</a:t>
            </a:r>
            <a:endParaRPr b="1" sz="1727">
              <a:uFill>
                <a:solidFill/>
              </a:uFill>
              <a:latin typeface="Calibri"/>
              <a:ea typeface="Calibri"/>
              <a:cs typeface="Calibri"/>
              <a:sym typeface="Calibri"/>
            </a:endParaRPr>
          </a:p>
          <a:p>
            <a:pPr lvl="1" marL="713231" indent="-274320" defTabSz="438911">
              <a:spcBef>
                <a:spcPts val="500"/>
              </a:spcBef>
              <a:buClr>
                <a:srgbClr val="EA5F00"/>
              </a:buClr>
              <a:buFont typeface="Helvetica"/>
              <a:buChar char="●"/>
              <a:defRPr sz="1800">
                <a:uFillTx/>
              </a:defRPr>
            </a:pPr>
            <a:r>
              <a:rPr sz="1344">
                <a:uFill>
                  <a:solidFill/>
                </a:uFill>
                <a:latin typeface="Calibri"/>
                <a:ea typeface="Calibri"/>
                <a:cs typeface="Calibri"/>
                <a:sym typeface="Calibri"/>
              </a:rPr>
              <a:t>When you think you</a:t>
            </a:r>
            <a:r>
              <a:rPr sz="1344">
                <a:uFill>
                  <a:solidFill/>
                </a:uFill>
              </a:rPr>
              <a:t>’</a:t>
            </a:r>
            <a:r>
              <a:rPr sz="1344">
                <a:uFill>
                  <a:solidFill/>
                </a:uFill>
                <a:latin typeface="Calibri"/>
                <a:ea typeface="Calibri"/>
                <a:cs typeface="Calibri"/>
                <a:sym typeface="Calibri"/>
              </a:rPr>
              <a:t>re done, walk away, come back, start removing things</a:t>
            </a:r>
            <a:endParaRPr sz="1344">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When in Doubt, Do What Stephen Few Would Do</a:t>
            </a:r>
            <a:endParaRPr b="1" sz="1727">
              <a:uFill>
                <a:solidFill/>
              </a:uFill>
              <a:latin typeface="Calibri"/>
              <a:ea typeface="Calibri"/>
              <a:cs typeface="Calibri"/>
              <a:sym typeface="Calibri"/>
            </a:endParaRPr>
          </a:p>
          <a:p>
            <a:pPr lvl="0" marL="532964" indent="-423236" defTabSz="438911">
              <a:spcBef>
                <a:spcPts val="500"/>
              </a:spcBef>
              <a:buClr>
                <a:srgbClr val="EA5F00"/>
              </a:buClr>
              <a:buFont typeface="Helvetica"/>
              <a:buChar char="●"/>
              <a:defRPr sz="1800">
                <a:uFillTx/>
              </a:defRPr>
            </a:pPr>
            <a:r>
              <a:rPr b="1" sz="1727">
                <a:uFill>
                  <a:solidFill/>
                </a:uFill>
                <a:latin typeface="Calibri"/>
                <a:ea typeface="Calibri"/>
                <a:cs typeface="Calibri"/>
                <a:sym typeface="Calibri"/>
              </a:rPr>
              <a:t>If It Needs Explanation, it</a:t>
            </a:r>
            <a:r>
              <a:rPr sz="1727">
                <a:uFill>
                  <a:solidFill/>
                </a:uFill>
              </a:rPr>
              <a:t>’</a:t>
            </a:r>
            <a:r>
              <a:rPr b="1" sz="1727">
                <a:uFill>
                  <a:solidFill/>
                </a:uFill>
                <a:latin typeface="Calibri"/>
                <a:ea typeface="Calibri"/>
                <a:cs typeface="Calibri"/>
                <a:sym typeface="Calibri"/>
              </a:rPr>
              <a:t>s Not Right</a:t>
            </a:r>
          </a:p>
        </p:txBody>
      </p:sp>
      <p:sp>
        <p:nvSpPr>
          <p:cNvPr id="652" name="Shape 65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b="0" sz="1800">
                <a:solidFill>
                  <a:srgbClr val="000000"/>
                </a:solidFill>
                <a:uFillTx/>
              </a:defRPr>
            </a:pPr>
            <a:fld id="{86CB4B4D-7CA3-9044-876B-883B54F8677D}" type="slidenum">
              <a:rPr b="1" sz="1100">
                <a:solidFill>
                  <a:srgbClr val="008F94"/>
                </a:solidFill>
                <a:uFill>
                  <a:solidFill>
                    <a:srgbClr val="008F94"/>
                  </a:solidFill>
                </a:uFill>
              </a:rPr>
            </a:fld>
          </a:p>
        </p:txBody>
      </p:sp>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nvSpPr>
        <p:spPr>
          <a:xfrm>
            <a:off x="475546" y="4168438"/>
            <a:ext cx="3680176" cy="97506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lvl="0">
              <a:lnSpc>
                <a:spcPts val="1700"/>
              </a:lnSpc>
              <a:buClr>
                <a:srgbClr val="1B8E91"/>
              </a:buClr>
              <a:defRPr>
                <a:uFillTx/>
              </a:defRPr>
            </a:pPr>
            <a:r>
              <a:rPr sz="1300">
                <a:uFill>
                  <a:solidFill/>
                </a:uFill>
                <a:latin typeface="+mn-lt"/>
                <a:ea typeface="+mn-ea"/>
                <a:cs typeface="+mn-cs"/>
                <a:sym typeface="Arial"/>
              </a:rPr>
              <a:t>Chief Security Architect, Dell</a:t>
            </a:r>
            <a:br>
              <a:rPr sz="1300">
                <a:uFill>
                  <a:solidFill/>
                </a:uFill>
                <a:latin typeface="+mn-lt"/>
                <a:ea typeface="+mn-ea"/>
                <a:cs typeface="+mn-cs"/>
                <a:sym typeface="Arial"/>
              </a:rPr>
            </a:br>
            <a:r>
              <a:rPr sz="1300">
                <a:uFill>
                  <a:solidFill/>
                </a:uFill>
                <a:latin typeface="+mn-lt"/>
                <a:ea typeface="+mn-ea"/>
                <a:cs typeface="+mn-cs"/>
                <a:sym typeface="Arial"/>
              </a:rPr>
              <a:t>@mortman</a:t>
            </a:r>
          </a:p>
        </p:txBody>
      </p:sp>
      <p:sp>
        <p:nvSpPr>
          <p:cNvPr id="120" name="Shape 120"/>
          <p:cNvSpPr/>
          <p:nvPr/>
        </p:nvSpPr>
        <p:spPr>
          <a:xfrm>
            <a:off x="4718756" y="3825554"/>
            <a:ext cx="3680176" cy="303743"/>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a:spcBef>
                <a:spcPts val="800"/>
              </a:spcBef>
              <a:buClr>
                <a:srgbClr val="1B8E91"/>
              </a:buClr>
              <a:defRPr b="1" sz="1600">
                <a:latin typeface="+mn-lt"/>
                <a:ea typeface="+mn-ea"/>
                <a:cs typeface="+mn-cs"/>
                <a:sym typeface="Arial"/>
              </a:defRPr>
            </a:lvl1pPr>
          </a:lstStyle>
          <a:p>
            <a:pPr lvl="0">
              <a:defRPr b="0" sz="1800">
                <a:uFillTx/>
              </a:defRPr>
            </a:pPr>
            <a:r>
              <a:rPr b="1" sz="1600">
                <a:uFill>
                  <a:solidFill/>
                </a:uFill>
              </a:rPr>
              <a:t>Alexander Hutton</a:t>
            </a:r>
          </a:p>
        </p:txBody>
      </p:sp>
      <p:sp>
        <p:nvSpPr>
          <p:cNvPr id="121" name="Shape 121"/>
          <p:cNvSpPr/>
          <p:nvPr/>
        </p:nvSpPr>
        <p:spPr>
          <a:xfrm>
            <a:off x="4718756" y="4168438"/>
            <a:ext cx="3680176" cy="97506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lvl="0">
              <a:lnSpc>
                <a:spcPts val="1700"/>
              </a:lnSpc>
              <a:buClr>
                <a:srgbClr val="1B8E91"/>
              </a:buClr>
              <a:defRPr>
                <a:uFillTx/>
              </a:defRPr>
            </a:pPr>
            <a:r>
              <a:rPr sz="1300">
                <a:uFill>
                  <a:solidFill/>
                </a:uFill>
                <a:latin typeface="+mn-lt"/>
                <a:ea typeface="+mn-ea"/>
                <a:cs typeface="+mn-cs"/>
                <a:sym typeface="Arial"/>
              </a:rPr>
              <a:t>Society of Information Risk Analysts</a:t>
            </a:r>
            <a:endParaRPr sz="1300">
              <a:uFill>
                <a:solidFill/>
              </a:uFill>
              <a:latin typeface="+mn-lt"/>
              <a:ea typeface="+mn-ea"/>
              <a:cs typeface="+mn-cs"/>
              <a:sym typeface="Arial"/>
            </a:endParaRPr>
          </a:p>
          <a:p>
            <a:pPr lvl="0">
              <a:lnSpc>
                <a:spcPts val="1700"/>
              </a:lnSpc>
              <a:buClr>
                <a:srgbClr val="1B8E91"/>
              </a:buClr>
              <a:defRPr>
                <a:uFillTx/>
              </a:defRPr>
            </a:pPr>
            <a:r>
              <a:rPr sz="1300">
                <a:uFill>
                  <a:solidFill/>
                </a:uFill>
                <a:latin typeface="+mn-lt"/>
                <a:ea typeface="+mn-ea"/>
                <a:cs typeface="+mn-cs"/>
                <a:sym typeface="Arial"/>
              </a:rPr>
              <a:t>(and I work for a SIFI bank)</a:t>
            </a:r>
            <a:endParaRPr sz="1300">
              <a:uFill>
                <a:solidFill/>
              </a:uFill>
              <a:latin typeface="+mn-lt"/>
              <a:ea typeface="+mn-ea"/>
              <a:cs typeface="+mn-cs"/>
              <a:sym typeface="Arial"/>
            </a:endParaRPr>
          </a:p>
          <a:p>
            <a:pPr lvl="0">
              <a:lnSpc>
                <a:spcPts val="1700"/>
              </a:lnSpc>
              <a:buClr>
                <a:srgbClr val="1B8E91"/>
              </a:buClr>
              <a:defRPr>
                <a:uFillTx/>
              </a:defRPr>
            </a:pPr>
            <a:r>
              <a:rPr sz="1300">
                <a:uFill>
                  <a:solidFill/>
                </a:uFill>
                <a:latin typeface="+mn-lt"/>
                <a:ea typeface="+mn-ea"/>
                <a:cs typeface="+mn-cs"/>
                <a:sym typeface="Arial"/>
              </a:rPr>
              <a:t>@alexhutton</a:t>
            </a:r>
          </a:p>
        </p:txBody>
      </p:sp>
      <p:sp>
        <p:nvSpPr>
          <p:cNvPr id="122" name="Shape 122"/>
          <p:cNvSpPr/>
          <p:nvPr/>
        </p:nvSpPr>
        <p:spPr>
          <a:xfrm>
            <a:off x="1168927" y="1547123"/>
            <a:ext cx="829206" cy="179812"/>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a:spcBef>
                <a:spcPts val="800"/>
              </a:spcBef>
              <a:buClr>
                <a:srgbClr val="1B8E91"/>
              </a:buClr>
              <a:defRPr sz="900">
                <a:latin typeface="+mn-lt"/>
                <a:ea typeface="+mn-ea"/>
                <a:cs typeface="+mn-cs"/>
                <a:sym typeface="Arial"/>
              </a:defRPr>
            </a:lvl1pPr>
          </a:lstStyle>
          <a:p>
            <a:pPr lvl="0">
              <a:defRPr sz="1800">
                <a:uFillTx/>
              </a:defRPr>
            </a:pPr>
            <a:r>
              <a:rPr sz="900">
                <a:uFill>
                  <a:solidFill/>
                </a:uFill>
              </a:rPr>
              <a:t>DSP-T09</a:t>
            </a:r>
          </a:p>
        </p:txBody>
      </p:sp>
      <p:sp>
        <p:nvSpPr>
          <p:cNvPr id="123" name="Shape 123"/>
          <p:cNvSpPr/>
          <p:nvPr/>
        </p:nvSpPr>
        <p:spPr>
          <a:xfrm>
            <a:off x="489656" y="3825554"/>
            <a:ext cx="3680176" cy="303743"/>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a:spcBef>
                <a:spcPts val="800"/>
              </a:spcBef>
              <a:buClr>
                <a:srgbClr val="1B8E91"/>
              </a:buClr>
              <a:defRPr b="1" sz="1600">
                <a:latin typeface="+mn-lt"/>
                <a:ea typeface="+mn-ea"/>
                <a:cs typeface="+mn-cs"/>
                <a:sym typeface="Arial"/>
              </a:defRPr>
            </a:lvl1pPr>
          </a:lstStyle>
          <a:p>
            <a:pPr lvl="0">
              <a:defRPr b="0" sz="1800">
                <a:uFillTx/>
              </a:defRPr>
            </a:pPr>
            <a:r>
              <a:rPr b="1" sz="1600">
                <a:uFill>
                  <a:solidFill/>
                </a:uFill>
              </a:rPr>
              <a:t>David Mortman</a:t>
            </a:r>
          </a:p>
        </p:txBody>
      </p:sp>
      <p:sp>
        <p:nvSpPr>
          <p:cNvPr id="124" name="Shape 124"/>
          <p:cNvSpPr/>
          <p:nvPr>
            <p:ph type="title"/>
          </p:nvPr>
        </p:nvSpPr>
        <p:spPr>
          <a:prstGeom prst="rect">
            <a:avLst/>
          </a:prstGeom>
        </p:spPr>
        <p:txBody>
          <a:bodyPr/>
          <a:lstStyle/>
          <a:p>
            <a:pPr lvl="0">
              <a:defRPr b="0" sz="1800">
                <a:solidFill>
                  <a:srgbClr val="000000"/>
                </a:solidFill>
                <a:uFillTx/>
              </a:defRPr>
            </a:pPr>
            <a:r>
              <a:rPr b="1" sz="2800">
                <a:solidFill>
                  <a:srgbClr val="008F94"/>
                </a:solidFill>
                <a:uFill>
                  <a:solidFill>
                    <a:srgbClr val="008F94"/>
                  </a:solidFill>
                </a:uFill>
              </a:rPr>
              <a:t>Cookin' Up Metrics With Alex and David: A Recipe For Success!</a:t>
            </a:r>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7.png"/></Relationships>

</file>

<file path=ppt/theme/_rels/theme2.xml.rels><?xml version="1.0" encoding="UTF-8" standalone="yes"?><Relationships xmlns="http://schemas.openxmlformats.org/package/2006/relationships"><Relationship Id="rId1" Type="http://schemas.openxmlformats.org/officeDocument/2006/relationships/image" Target="../media/image7.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
            <a:srgbClr val="000000"/>
          </a:buClr>
          <a:buSzTx/>
          <a:buFontTx/>
          <a:buNone/>
          <a:tabLst/>
          <a:defRPr b="0" baseline="0" cap="none" i="0" spc="0" strike="noStrike" sz="40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1" hangingPunct="0">
          <a:lnSpc>
            <a:spcPct val="100000"/>
          </a:lnSpc>
          <a:spcBef>
            <a:spcPts val="0"/>
          </a:spcBef>
          <a:spcAft>
            <a:spcPts val="0"/>
          </a:spcAft>
          <a:buClr>
            <a:srgbClr val="000000"/>
          </a:buClr>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
            <a:srgbClr val="000000"/>
          </a:buClr>
          <a:buSzTx/>
          <a:buFontTx/>
          <a:buNone/>
          <a:tabLst/>
          <a:defRPr b="0" baseline="0" cap="none" i="0" spc="0" strike="noStrike" sz="40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1" hangingPunct="0">
          <a:lnSpc>
            <a:spcPct val="100000"/>
          </a:lnSpc>
          <a:spcBef>
            <a:spcPts val="0"/>
          </a:spcBef>
          <a:spcAft>
            <a:spcPts val="0"/>
          </a:spcAft>
          <a:buClr>
            <a:srgbClr val="000000"/>
          </a:buClr>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